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309" r:id="rId4"/>
    <p:sldId id="271" r:id="rId5"/>
    <p:sldId id="258" r:id="rId6"/>
    <p:sldId id="260" r:id="rId7"/>
    <p:sldId id="259" r:id="rId8"/>
    <p:sldId id="265" r:id="rId9"/>
    <p:sldId id="262" r:id="rId10"/>
    <p:sldId id="267" r:id="rId11"/>
    <p:sldId id="282" r:id="rId12"/>
    <p:sldId id="310" r:id="rId13"/>
    <p:sldId id="263" r:id="rId14"/>
    <p:sldId id="307" r:id="rId15"/>
    <p:sldId id="285" r:id="rId16"/>
    <p:sldId id="279" r:id="rId17"/>
    <p:sldId id="306" r:id="rId18"/>
    <p:sldId id="261" r:id="rId19"/>
    <p:sldId id="272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ON, PETER" initials="PP" lastIdx="1" clrIdx="0">
    <p:extLst>
      <p:ext uri="{19B8F6BF-5375-455C-9EA6-DF929625EA0E}">
        <p15:presenceInfo xmlns:p15="http://schemas.microsoft.com/office/powerpoint/2012/main" userId="S::PETER.PAULON@UticaK12.org::a1f5689d-c419-430e-9144-421217d486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56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EDDAC-AAD8-444B-A50E-63E33C30CDF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CED92C-B5F1-4D2D-86E7-DDE10119E51D}">
      <dgm:prSet/>
      <dgm:spPr/>
      <dgm:t>
        <a:bodyPr/>
        <a:lstStyle/>
        <a:p>
          <a:r>
            <a:rPr lang="en-US" b="0" i="0"/>
            <a:t>Experimental Design</a:t>
          </a:r>
          <a:endParaRPr lang="en-US"/>
        </a:p>
      </dgm:t>
    </dgm:pt>
    <dgm:pt modelId="{2E031A57-0FE1-4556-A260-11B79071A69B}" type="parTrans" cxnId="{337B3635-0FAB-42B9-8624-1FF170DC7796}">
      <dgm:prSet/>
      <dgm:spPr/>
      <dgm:t>
        <a:bodyPr/>
        <a:lstStyle/>
        <a:p>
          <a:endParaRPr lang="en-US"/>
        </a:p>
      </dgm:t>
    </dgm:pt>
    <dgm:pt modelId="{FDBD0631-8BB8-42B3-B500-B79A86207ACD}" type="sibTrans" cxnId="{337B3635-0FAB-42B9-8624-1FF170DC7796}">
      <dgm:prSet/>
      <dgm:spPr/>
      <dgm:t>
        <a:bodyPr/>
        <a:lstStyle/>
        <a:p>
          <a:endParaRPr lang="en-US"/>
        </a:p>
      </dgm:t>
    </dgm:pt>
    <dgm:pt modelId="{3E883AAA-2828-479F-8CC4-B1222793DD11}">
      <dgm:prSet/>
      <dgm:spPr/>
      <dgm:t>
        <a:bodyPr/>
        <a:lstStyle/>
        <a:p>
          <a:r>
            <a:rPr lang="en-US" b="0" i="0"/>
            <a:t>Data Collection</a:t>
          </a:r>
          <a:endParaRPr lang="en-US"/>
        </a:p>
      </dgm:t>
    </dgm:pt>
    <dgm:pt modelId="{77C4C771-E9E4-452E-8F4B-43BEA316C5A0}" type="parTrans" cxnId="{9FFA62C0-117D-4360-AAFE-2957E6FD3250}">
      <dgm:prSet/>
      <dgm:spPr/>
      <dgm:t>
        <a:bodyPr/>
        <a:lstStyle/>
        <a:p>
          <a:endParaRPr lang="en-US"/>
        </a:p>
      </dgm:t>
    </dgm:pt>
    <dgm:pt modelId="{944F0AF3-5E64-4823-AD64-36BFCE8E876F}" type="sibTrans" cxnId="{9FFA62C0-117D-4360-AAFE-2957E6FD3250}">
      <dgm:prSet/>
      <dgm:spPr/>
      <dgm:t>
        <a:bodyPr/>
        <a:lstStyle/>
        <a:p>
          <a:endParaRPr lang="en-US"/>
        </a:p>
      </dgm:t>
    </dgm:pt>
    <dgm:pt modelId="{63F78F92-8F35-46EE-A63C-5DA4ED0D6255}">
      <dgm:prSet/>
      <dgm:spPr/>
      <dgm:t>
        <a:bodyPr/>
        <a:lstStyle/>
        <a:p>
          <a:r>
            <a:rPr lang="en-US" b="0" i="0"/>
            <a:t>Data Visualization</a:t>
          </a:r>
          <a:endParaRPr lang="en-US"/>
        </a:p>
      </dgm:t>
    </dgm:pt>
    <dgm:pt modelId="{8F2DC2B5-E1D3-4A74-91D5-4F1EE4214C09}" type="parTrans" cxnId="{43318B07-8077-4282-9E22-14A311E35FCF}">
      <dgm:prSet/>
      <dgm:spPr/>
      <dgm:t>
        <a:bodyPr/>
        <a:lstStyle/>
        <a:p>
          <a:endParaRPr lang="en-US"/>
        </a:p>
      </dgm:t>
    </dgm:pt>
    <dgm:pt modelId="{6DE133A3-FA68-41AC-88F0-D4F50A82A8FE}" type="sibTrans" cxnId="{43318B07-8077-4282-9E22-14A311E35FCF}">
      <dgm:prSet/>
      <dgm:spPr/>
      <dgm:t>
        <a:bodyPr/>
        <a:lstStyle/>
        <a:p>
          <a:endParaRPr lang="en-US"/>
        </a:p>
      </dgm:t>
    </dgm:pt>
    <dgm:pt modelId="{84A3FFF7-CE07-4A14-AE2B-275B848B4E12}">
      <dgm:prSet/>
      <dgm:spPr/>
      <dgm:t>
        <a:bodyPr/>
        <a:lstStyle/>
        <a:p>
          <a:r>
            <a:rPr lang="en-US" b="0" i="0"/>
            <a:t>Scientific Methodology</a:t>
          </a:r>
          <a:endParaRPr lang="en-US"/>
        </a:p>
      </dgm:t>
    </dgm:pt>
    <dgm:pt modelId="{7709EEC8-FAFE-4E04-84B4-859BD6ADF1CE}" type="parTrans" cxnId="{9829EF9C-B6F4-4542-8582-9F48F477FC1C}">
      <dgm:prSet/>
      <dgm:spPr/>
      <dgm:t>
        <a:bodyPr/>
        <a:lstStyle/>
        <a:p>
          <a:endParaRPr lang="en-US"/>
        </a:p>
      </dgm:t>
    </dgm:pt>
    <dgm:pt modelId="{03751933-F63B-4FA8-97AC-FD554845972E}" type="sibTrans" cxnId="{9829EF9C-B6F4-4542-8582-9F48F477FC1C}">
      <dgm:prSet/>
      <dgm:spPr/>
      <dgm:t>
        <a:bodyPr/>
        <a:lstStyle/>
        <a:p>
          <a:endParaRPr lang="en-US"/>
        </a:p>
      </dgm:t>
    </dgm:pt>
    <dgm:pt modelId="{CCE136C7-9AB1-496D-97C6-13E4393666F5}">
      <dgm:prSet/>
      <dgm:spPr/>
      <dgm:t>
        <a:bodyPr/>
        <a:lstStyle/>
        <a:p>
          <a:r>
            <a:rPr lang="en-US" b="0" i="0"/>
            <a:t>Data Literacy</a:t>
          </a:r>
          <a:endParaRPr lang="en-US"/>
        </a:p>
      </dgm:t>
    </dgm:pt>
    <dgm:pt modelId="{B3C02916-C98B-437F-8DE0-DCA35918D677}" type="parTrans" cxnId="{D7EE8D2E-6960-44C1-AA9F-11621263F6FF}">
      <dgm:prSet/>
      <dgm:spPr/>
      <dgm:t>
        <a:bodyPr/>
        <a:lstStyle/>
        <a:p>
          <a:endParaRPr lang="en-US"/>
        </a:p>
      </dgm:t>
    </dgm:pt>
    <dgm:pt modelId="{5EA1D4B1-D2BE-42AD-97A4-E7A3766EA943}" type="sibTrans" cxnId="{D7EE8D2E-6960-44C1-AA9F-11621263F6FF}">
      <dgm:prSet/>
      <dgm:spPr/>
      <dgm:t>
        <a:bodyPr/>
        <a:lstStyle/>
        <a:p>
          <a:endParaRPr lang="en-US"/>
        </a:p>
      </dgm:t>
    </dgm:pt>
    <dgm:pt modelId="{1AE6A8FC-E97B-47ED-B9B2-A01D7221C7E0}">
      <dgm:prSet/>
      <dgm:spPr/>
      <dgm:t>
        <a:bodyPr/>
        <a:lstStyle/>
        <a:p>
          <a:r>
            <a:rPr lang="en-US" b="0" i="0"/>
            <a:t>Variable Control</a:t>
          </a:r>
          <a:endParaRPr lang="en-US"/>
        </a:p>
      </dgm:t>
    </dgm:pt>
    <dgm:pt modelId="{CBF06167-F233-4F05-84F0-F7E4E3D3D513}" type="parTrans" cxnId="{4077C4DF-370E-4C0B-9FC1-F3477D896196}">
      <dgm:prSet/>
      <dgm:spPr/>
      <dgm:t>
        <a:bodyPr/>
        <a:lstStyle/>
        <a:p>
          <a:endParaRPr lang="en-US"/>
        </a:p>
      </dgm:t>
    </dgm:pt>
    <dgm:pt modelId="{366BB5BF-C197-4240-9F5E-571DC33FAE90}" type="sibTrans" cxnId="{4077C4DF-370E-4C0B-9FC1-F3477D896196}">
      <dgm:prSet/>
      <dgm:spPr/>
      <dgm:t>
        <a:bodyPr/>
        <a:lstStyle/>
        <a:p>
          <a:endParaRPr lang="en-US"/>
        </a:p>
      </dgm:t>
    </dgm:pt>
    <dgm:pt modelId="{9E679C40-19DC-417D-A81F-79C532C052E3}">
      <dgm:prSet/>
      <dgm:spPr/>
      <dgm:t>
        <a:bodyPr/>
        <a:lstStyle/>
        <a:p>
          <a:r>
            <a:rPr lang="en-US" b="0" i="0"/>
            <a:t>Arguing from Evidence</a:t>
          </a:r>
          <a:endParaRPr lang="en-US"/>
        </a:p>
      </dgm:t>
    </dgm:pt>
    <dgm:pt modelId="{B29ACCAA-011D-4FB9-B219-339AEB9A8B5A}" type="parTrans" cxnId="{7DA07738-D7A3-4B5D-8372-D69624BBB60A}">
      <dgm:prSet/>
      <dgm:spPr/>
      <dgm:t>
        <a:bodyPr/>
        <a:lstStyle/>
        <a:p>
          <a:endParaRPr lang="en-US"/>
        </a:p>
      </dgm:t>
    </dgm:pt>
    <dgm:pt modelId="{0D5D3715-C991-4104-982D-09AF8776DCEE}" type="sibTrans" cxnId="{7DA07738-D7A3-4B5D-8372-D69624BBB60A}">
      <dgm:prSet/>
      <dgm:spPr/>
      <dgm:t>
        <a:bodyPr/>
        <a:lstStyle/>
        <a:p>
          <a:endParaRPr lang="en-US"/>
        </a:p>
      </dgm:t>
    </dgm:pt>
    <dgm:pt modelId="{EF59948D-58B7-41E4-A76B-D1C3D300605B}">
      <dgm:prSet/>
      <dgm:spPr/>
      <dgm:t>
        <a:bodyPr/>
        <a:lstStyle/>
        <a:p>
          <a:r>
            <a:rPr lang="en-US" b="0" i="0"/>
            <a:t>Unit Analysis</a:t>
          </a:r>
          <a:endParaRPr lang="en-US"/>
        </a:p>
      </dgm:t>
    </dgm:pt>
    <dgm:pt modelId="{DD3F0BDC-2BBD-40A9-9C6A-BC1B409CA78D}" type="parTrans" cxnId="{654DD7C5-E72E-4B7E-A993-461DFCE95EB6}">
      <dgm:prSet/>
      <dgm:spPr/>
      <dgm:t>
        <a:bodyPr/>
        <a:lstStyle/>
        <a:p>
          <a:endParaRPr lang="en-US"/>
        </a:p>
      </dgm:t>
    </dgm:pt>
    <dgm:pt modelId="{2B29EDB8-1C2A-498E-BEC3-9623A61E8ACD}" type="sibTrans" cxnId="{654DD7C5-E72E-4B7E-A993-461DFCE95EB6}">
      <dgm:prSet/>
      <dgm:spPr/>
      <dgm:t>
        <a:bodyPr/>
        <a:lstStyle/>
        <a:p>
          <a:endParaRPr lang="en-US"/>
        </a:p>
      </dgm:t>
    </dgm:pt>
    <dgm:pt modelId="{2F0B0434-FD9E-494C-AEDC-D17AA5071048}">
      <dgm:prSet/>
      <dgm:spPr/>
      <dgm:t>
        <a:bodyPr/>
        <a:lstStyle/>
        <a:p>
          <a:r>
            <a:rPr lang="en-US" b="0" i="0"/>
            <a:t>Math Stamina</a:t>
          </a:r>
          <a:endParaRPr lang="en-US"/>
        </a:p>
      </dgm:t>
    </dgm:pt>
    <dgm:pt modelId="{06EE4836-9BEB-427A-8754-A19A65273C2F}" type="parTrans" cxnId="{B942A2C6-066A-49D3-924C-464FD340AF44}">
      <dgm:prSet/>
      <dgm:spPr/>
      <dgm:t>
        <a:bodyPr/>
        <a:lstStyle/>
        <a:p>
          <a:endParaRPr lang="en-US"/>
        </a:p>
      </dgm:t>
    </dgm:pt>
    <dgm:pt modelId="{8E3EC6D9-4138-4FC0-AD41-09969DC16A17}" type="sibTrans" cxnId="{B942A2C6-066A-49D3-924C-464FD340AF44}">
      <dgm:prSet/>
      <dgm:spPr/>
      <dgm:t>
        <a:bodyPr/>
        <a:lstStyle/>
        <a:p>
          <a:endParaRPr lang="en-US"/>
        </a:p>
      </dgm:t>
    </dgm:pt>
    <dgm:pt modelId="{C5A6E1EB-928E-437E-8B72-6DF2E4FCAD97}">
      <dgm:prSet/>
      <dgm:spPr/>
      <dgm:t>
        <a:bodyPr/>
        <a:lstStyle/>
        <a:p>
          <a:r>
            <a:rPr lang="en-US" b="0" i="0"/>
            <a:t>Problem Solving</a:t>
          </a:r>
          <a:endParaRPr lang="en-US"/>
        </a:p>
      </dgm:t>
    </dgm:pt>
    <dgm:pt modelId="{1F2F5075-143D-4212-A0E3-F60FC0A34A9B}" type="parTrans" cxnId="{1294A163-DEF0-4DA5-9FE9-D2AFEFDB0B02}">
      <dgm:prSet/>
      <dgm:spPr/>
      <dgm:t>
        <a:bodyPr/>
        <a:lstStyle/>
        <a:p>
          <a:endParaRPr lang="en-US"/>
        </a:p>
      </dgm:t>
    </dgm:pt>
    <dgm:pt modelId="{4AB1FC66-6344-4BDB-8B2E-5AB44B0889A6}" type="sibTrans" cxnId="{1294A163-DEF0-4DA5-9FE9-D2AFEFDB0B02}">
      <dgm:prSet/>
      <dgm:spPr/>
      <dgm:t>
        <a:bodyPr/>
        <a:lstStyle/>
        <a:p>
          <a:endParaRPr lang="en-US"/>
        </a:p>
      </dgm:t>
    </dgm:pt>
    <dgm:pt modelId="{28ACFABA-9EE3-4022-9FEA-9545469F49BB}" type="pres">
      <dgm:prSet presAssocID="{DC4EDDAC-AAD8-444B-A50E-63E33C30CDFD}" presName="diagram" presStyleCnt="0">
        <dgm:presLayoutVars>
          <dgm:dir/>
          <dgm:resizeHandles val="exact"/>
        </dgm:presLayoutVars>
      </dgm:prSet>
      <dgm:spPr/>
    </dgm:pt>
    <dgm:pt modelId="{916C50F9-8CAD-4379-AFA3-A12D48F633C0}" type="pres">
      <dgm:prSet presAssocID="{AECED92C-B5F1-4D2D-86E7-DDE10119E51D}" presName="node" presStyleLbl="node1" presStyleIdx="0" presStyleCnt="10">
        <dgm:presLayoutVars>
          <dgm:bulletEnabled val="1"/>
        </dgm:presLayoutVars>
      </dgm:prSet>
      <dgm:spPr/>
    </dgm:pt>
    <dgm:pt modelId="{BEFAF25F-6D17-4A5F-AF42-7D8B0A1E42E1}" type="pres">
      <dgm:prSet presAssocID="{FDBD0631-8BB8-42B3-B500-B79A86207ACD}" presName="sibTrans" presStyleCnt="0"/>
      <dgm:spPr/>
    </dgm:pt>
    <dgm:pt modelId="{A61828CF-A7AA-4AA8-986C-CB39B64B27C5}" type="pres">
      <dgm:prSet presAssocID="{3E883AAA-2828-479F-8CC4-B1222793DD11}" presName="node" presStyleLbl="node1" presStyleIdx="1" presStyleCnt="10">
        <dgm:presLayoutVars>
          <dgm:bulletEnabled val="1"/>
        </dgm:presLayoutVars>
      </dgm:prSet>
      <dgm:spPr/>
    </dgm:pt>
    <dgm:pt modelId="{51B4C432-929D-4450-A4B8-FE92F0FDD794}" type="pres">
      <dgm:prSet presAssocID="{944F0AF3-5E64-4823-AD64-36BFCE8E876F}" presName="sibTrans" presStyleCnt="0"/>
      <dgm:spPr/>
    </dgm:pt>
    <dgm:pt modelId="{B99F4C31-E5E5-49EF-877D-FC5D76139E70}" type="pres">
      <dgm:prSet presAssocID="{63F78F92-8F35-46EE-A63C-5DA4ED0D6255}" presName="node" presStyleLbl="node1" presStyleIdx="2" presStyleCnt="10">
        <dgm:presLayoutVars>
          <dgm:bulletEnabled val="1"/>
        </dgm:presLayoutVars>
      </dgm:prSet>
      <dgm:spPr/>
    </dgm:pt>
    <dgm:pt modelId="{3C30BBF6-E4DC-4BF5-983C-00A78970E93F}" type="pres">
      <dgm:prSet presAssocID="{6DE133A3-FA68-41AC-88F0-D4F50A82A8FE}" presName="sibTrans" presStyleCnt="0"/>
      <dgm:spPr/>
    </dgm:pt>
    <dgm:pt modelId="{183BF7E4-2801-49CD-A886-74CC4670B85F}" type="pres">
      <dgm:prSet presAssocID="{84A3FFF7-CE07-4A14-AE2B-275B848B4E12}" presName="node" presStyleLbl="node1" presStyleIdx="3" presStyleCnt="10">
        <dgm:presLayoutVars>
          <dgm:bulletEnabled val="1"/>
        </dgm:presLayoutVars>
      </dgm:prSet>
      <dgm:spPr/>
    </dgm:pt>
    <dgm:pt modelId="{E1884A13-6B52-4733-987A-EAF1260FD054}" type="pres">
      <dgm:prSet presAssocID="{03751933-F63B-4FA8-97AC-FD554845972E}" presName="sibTrans" presStyleCnt="0"/>
      <dgm:spPr/>
    </dgm:pt>
    <dgm:pt modelId="{F19F4EAE-49B7-446A-B9A1-D1C1FB76AE3E}" type="pres">
      <dgm:prSet presAssocID="{CCE136C7-9AB1-496D-97C6-13E4393666F5}" presName="node" presStyleLbl="node1" presStyleIdx="4" presStyleCnt="10">
        <dgm:presLayoutVars>
          <dgm:bulletEnabled val="1"/>
        </dgm:presLayoutVars>
      </dgm:prSet>
      <dgm:spPr/>
    </dgm:pt>
    <dgm:pt modelId="{6850DFBD-93A6-429F-903B-2E8B603A7F75}" type="pres">
      <dgm:prSet presAssocID="{5EA1D4B1-D2BE-42AD-97A4-E7A3766EA943}" presName="sibTrans" presStyleCnt="0"/>
      <dgm:spPr/>
    </dgm:pt>
    <dgm:pt modelId="{9F60AB54-D3DC-4420-B479-AE2FE84723B3}" type="pres">
      <dgm:prSet presAssocID="{1AE6A8FC-E97B-47ED-B9B2-A01D7221C7E0}" presName="node" presStyleLbl="node1" presStyleIdx="5" presStyleCnt="10">
        <dgm:presLayoutVars>
          <dgm:bulletEnabled val="1"/>
        </dgm:presLayoutVars>
      </dgm:prSet>
      <dgm:spPr/>
    </dgm:pt>
    <dgm:pt modelId="{F68CBBA6-7222-4765-9978-89C39033C493}" type="pres">
      <dgm:prSet presAssocID="{366BB5BF-C197-4240-9F5E-571DC33FAE90}" presName="sibTrans" presStyleCnt="0"/>
      <dgm:spPr/>
    </dgm:pt>
    <dgm:pt modelId="{68903E34-AAB7-475D-A9C2-01E357D62E4D}" type="pres">
      <dgm:prSet presAssocID="{9E679C40-19DC-417D-A81F-79C532C052E3}" presName="node" presStyleLbl="node1" presStyleIdx="6" presStyleCnt="10">
        <dgm:presLayoutVars>
          <dgm:bulletEnabled val="1"/>
        </dgm:presLayoutVars>
      </dgm:prSet>
      <dgm:spPr/>
    </dgm:pt>
    <dgm:pt modelId="{77A08FC5-625C-4E28-AEC5-631DE3E084BF}" type="pres">
      <dgm:prSet presAssocID="{0D5D3715-C991-4104-982D-09AF8776DCEE}" presName="sibTrans" presStyleCnt="0"/>
      <dgm:spPr/>
    </dgm:pt>
    <dgm:pt modelId="{C849A41C-E0CA-4754-890E-1EE1ABC717AF}" type="pres">
      <dgm:prSet presAssocID="{EF59948D-58B7-41E4-A76B-D1C3D300605B}" presName="node" presStyleLbl="node1" presStyleIdx="7" presStyleCnt="10">
        <dgm:presLayoutVars>
          <dgm:bulletEnabled val="1"/>
        </dgm:presLayoutVars>
      </dgm:prSet>
      <dgm:spPr/>
    </dgm:pt>
    <dgm:pt modelId="{91DCD76B-E7E2-4FEE-AD54-E534C943ED1F}" type="pres">
      <dgm:prSet presAssocID="{2B29EDB8-1C2A-498E-BEC3-9623A61E8ACD}" presName="sibTrans" presStyleCnt="0"/>
      <dgm:spPr/>
    </dgm:pt>
    <dgm:pt modelId="{3ADBDDEE-1C35-48FE-8C1D-A91DB8EB0237}" type="pres">
      <dgm:prSet presAssocID="{2F0B0434-FD9E-494C-AEDC-D17AA5071048}" presName="node" presStyleLbl="node1" presStyleIdx="8" presStyleCnt="10">
        <dgm:presLayoutVars>
          <dgm:bulletEnabled val="1"/>
        </dgm:presLayoutVars>
      </dgm:prSet>
      <dgm:spPr/>
    </dgm:pt>
    <dgm:pt modelId="{15D3175C-99E5-43AC-9026-463A1A9A32B1}" type="pres">
      <dgm:prSet presAssocID="{8E3EC6D9-4138-4FC0-AD41-09969DC16A17}" presName="sibTrans" presStyleCnt="0"/>
      <dgm:spPr/>
    </dgm:pt>
    <dgm:pt modelId="{70C69FF3-3C3B-4B67-A7B8-5C8CD15E8AC8}" type="pres">
      <dgm:prSet presAssocID="{C5A6E1EB-928E-437E-8B72-6DF2E4FCAD97}" presName="node" presStyleLbl="node1" presStyleIdx="9" presStyleCnt="10">
        <dgm:presLayoutVars>
          <dgm:bulletEnabled val="1"/>
        </dgm:presLayoutVars>
      </dgm:prSet>
      <dgm:spPr/>
    </dgm:pt>
  </dgm:ptLst>
  <dgm:cxnLst>
    <dgm:cxn modelId="{43318B07-8077-4282-9E22-14A311E35FCF}" srcId="{DC4EDDAC-AAD8-444B-A50E-63E33C30CDFD}" destId="{63F78F92-8F35-46EE-A63C-5DA4ED0D6255}" srcOrd="2" destOrd="0" parTransId="{8F2DC2B5-E1D3-4A74-91D5-4F1EE4214C09}" sibTransId="{6DE133A3-FA68-41AC-88F0-D4F50A82A8FE}"/>
    <dgm:cxn modelId="{8708E012-F568-4B76-97A5-8DE65F0C95E0}" type="presOf" srcId="{9E679C40-19DC-417D-A81F-79C532C052E3}" destId="{68903E34-AAB7-475D-A9C2-01E357D62E4D}" srcOrd="0" destOrd="0" presId="urn:microsoft.com/office/officeart/2005/8/layout/default"/>
    <dgm:cxn modelId="{D7EE8D2E-6960-44C1-AA9F-11621263F6FF}" srcId="{DC4EDDAC-AAD8-444B-A50E-63E33C30CDFD}" destId="{CCE136C7-9AB1-496D-97C6-13E4393666F5}" srcOrd="4" destOrd="0" parTransId="{B3C02916-C98B-437F-8DE0-DCA35918D677}" sibTransId="{5EA1D4B1-D2BE-42AD-97A4-E7A3766EA943}"/>
    <dgm:cxn modelId="{93753031-3CB6-4D73-AEC1-F9F0B65E5468}" type="presOf" srcId="{84A3FFF7-CE07-4A14-AE2B-275B848B4E12}" destId="{183BF7E4-2801-49CD-A886-74CC4670B85F}" srcOrd="0" destOrd="0" presId="urn:microsoft.com/office/officeart/2005/8/layout/default"/>
    <dgm:cxn modelId="{337B3635-0FAB-42B9-8624-1FF170DC7796}" srcId="{DC4EDDAC-AAD8-444B-A50E-63E33C30CDFD}" destId="{AECED92C-B5F1-4D2D-86E7-DDE10119E51D}" srcOrd="0" destOrd="0" parTransId="{2E031A57-0FE1-4556-A260-11B79071A69B}" sibTransId="{FDBD0631-8BB8-42B3-B500-B79A86207ACD}"/>
    <dgm:cxn modelId="{7DA07738-D7A3-4B5D-8372-D69624BBB60A}" srcId="{DC4EDDAC-AAD8-444B-A50E-63E33C30CDFD}" destId="{9E679C40-19DC-417D-A81F-79C532C052E3}" srcOrd="6" destOrd="0" parTransId="{B29ACCAA-011D-4FB9-B219-339AEB9A8B5A}" sibTransId="{0D5D3715-C991-4104-982D-09AF8776DCEE}"/>
    <dgm:cxn modelId="{1B94A838-061A-4407-BB50-9BFDB8C81BD7}" type="presOf" srcId="{EF59948D-58B7-41E4-A76B-D1C3D300605B}" destId="{C849A41C-E0CA-4754-890E-1EE1ABC717AF}" srcOrd="0" destOrd="0" presId="urn:microsoft.com/office/officeart/2005/8/layout/default"/>
    <dgm:cxn modelId="{E0E9313F-7909-4D44-A365-9D375B3A75B5}" type="presOf" srcId="{1AE6A8FC-E97B-47ED-B9B2-A01D7221C7E0}" destId="{9F60AB54-D3DC-4420-B479-AE2FE84723B3}" srcOrd="0" destOrd="0" presId="urn:microsoft.com/office/officeart/2005/8/layout/default"/>
    <dgm:cxn modelId="{84599F5E-FC7F-4B72-B69D-C6815B601EEE}" type="presOf" srcId="{C5A6E1EB-928E-437E-8B72-6DF2E4FCAD97}" destId="{70C69FF3-3C3B-4B67-A7B8-5C8CD15E8AC8}" srcOrd="0" destOrd="0" presId="urn:microsoft.com/office/officeart/2005/8/layout/default"/>
    <dgm:cxn modelId="{1294A163-DEF0-4DA5-9FE9-D2AFEFDB0B02}" srcId="{DC4EDDAC-AAD8-444B-A50E-63E33C30CDFD}" destId="{C5A6E1EB-928E-437E-8B72-6DF2E4FCAD97}" srcOrd="9" destOrd="0" parTransId="{1F2F5075-143D-4212-A0E3-F60FC0A34A9B}" sibTransId="{4AB1FC66-6344-4BDB-8B2E-5AB44B0889A6}"/>
    <dgm:cxn modelId="{10F7204A-ABA0-4641-BC1B-E30920222320}" type="presOf" srcId="{DC4EDDAC-AAD8-444B-A50E-63E33C30CDFD}" destId="{28ACFABA-9EE3-4022-9FEA-9545469F49BB}" srcOrd="0" destOrd="0" presId="urn:microsoft.com/office/officeart/2005/8/layout/default"/>
    <dgm:cxn modelId="{B4432B8D-52CF-4310-9331-A8985E223B7F}" type="presOf" srcId="{2F0B0434-FD9E-494C-AEDC-D17AA5071048}" destId="{3ADBDDEE-1C35-48FE-8C1D-A91DB8EB0237}" srcOrd="0" destOrd="0" presId="urn:microsoft.com/office/officeart/2005/8/layout/default"/>
    <dgm:cxn modelId="{C2716C99-F9E3-42F0-8538-DDC4A91F26BC}" type="presOf" srcId="{AECED92C-B5F1-4D2D-86E7-DDE10119E51D}" destId="{916C50F9-8CAD-4379-AFA3-A12D48F633C0}" srcOrd="0" destOrd="0" presId="urn:microsoft.com/office/officeart/2005/8/layout/default"/>
    <dgm:cxn modelId="{9829EF9C-B6F4-4542-8582-9F48F477FC1C}" srcId="{DC4EDDAC-AAD8-444B-A50E-63E33C30CDFD}" destId="{84A3FFF7-CE07-4A14-AE2B-275B848B4E12}" srcOrd="3" destOrd="0" parTransId="{7709EEC8-FAFE-4E04-84B4-859BD6ADF1CE}" sibTransId="{03751933-F63B-4FA8-97AC-FD554845972E}"/>
    <dgm:cxn modelId="{0A6211B1-5B55-4735-94B7-10B1269137BF}" type="presOf" srcId="{CCE136C7-9AB1-496D-97C6-13E4393666F5}" destId="{F19F4EAE-49B7-446A-B9A1-D1C1FB76AE3E}" srcOrd="0" destOrd="0" presId="urn:microsoft.com/office/officeart/2005/8/layout/default"/>
    <dgm:cxn modelId="{5D7761B8-02AE-42A6-90D6-97855DC900B0}" type="presOf" srcId="{63F78F92-8F35-46EE-A63C-5DA4ED0D6255}" destId="{B99F4C31-E5E5-49EF-877D-FC5D76139E70}" srcOrd="0" destOrd="0" presId="urn:microsoft.com/office/officeart/2005/8/layout/default"/>
    <dgm:cxn modelId="{9FFA62C0-117D-4360-AAFE-2957E6FD3250}" srcId="{DC4EDDAC-AAD8-444B-A50E-63E33C30CDFD}" destId="{3E883AAA-2828-479F-8CC4-B1222793DD11}" srcOrd="1" destOrd="0" parTransId="{77C4C771-E9E4-452E-8F4B-43BEA316C5A0}" sibTransId="{944F0AF3-5E64-4823-AD64-36BFCE8E876F}"/>
    <dgm:cxn modelId="{654DD7C5-E72E-4B7E-A993-461DFCE95EB6}" srcId="{DC4EDDAC-AAD8-444B-A50E-63E33C30CDFD}" destId="{EF59948D-58B7-41E4-A76B-D1C3D300605B}" srcOrd="7" destOrd="0" parTransId="{DD3F0BDC-2BBD-40A9-9C6A-BC1B409CA78D}" sibTransId="{2B29EDB8-1C2A-498E-BEC3-9623A61E8ACD}"/>
    <dgm:cxn modelId="{B942A2C6-066A-49D3-924C-464FD340AF44}" srcId="{DC4EDDAC-AAD8-444B-A50E-63E33C30CDFD}" destId="{2F0B0434-FD9E-494C-AEDC-D17AA5071048}" srcOrd="8" destOrd="0" parTransId="{06EE4836-9BEB-427A-8754-A19A65273C2F}" sibTransId="{8E3EC6D9-4138-4FC0-AD41-09969DC16A17}"/>
    <dgm:cxn modelId="{4077C4DF-370E-4C0B-9FC1-F3477D896196}" srcId="{DC4EDDAC-AAD8-444B-A50E-63E33C30CDFD}" destId="{1AE6A8FC-E97B-47ED-B9B2-A01D7221C7E0}" srcOrd="5" destOrd="0" parTransId="{CBF06167-F233-4F05-84F0-F7E4E3D3D513}" sibTransId="{366BB5BF-C197-4240-9F5E-571DC33FAE90}"/>
    <dgm:cxn modelId="{87798AEB-594A-4FEF-AC0F-747CE56EE016}" type="presOf" srcId="{3E883AAA-2828-479F-8CC4-B1222793DD11}" destId="{A61828CF-A7AA-4AA8-986C-CB39B64B27C5}" srcOrd="0" destOrd="0" presId="urn:microsoft.com/office/officeart/2005/8/layout/default"/>
    <dgm:cxn modelId="{5440A1A3-AF60-4777-8517-BC48DF86100B}" type="presParOf" srcId="{28ACFABA-9EE3-4022-9FEA-9545469F49BB}" destId="{916C50F9-8CAD-4379-AFA3-A12D48F633C0}" srcOrd="0" destOrd="0" presId="urn:microsoft.com/office/officeart/2005/8/layout/default"/>
    <dgm:cxn modelId="{70683180-0946-4F05-ADEB-9F37C64CE9A1}" type="presParOf" srcId="{28ACFABA-9EE3-4022-9FEA-9545469F49BB}" destId="{BEFAF25F-6D17-4A5F-AF42-7D8B0A1E42E1}" srcOrd="1" destOrd="0" presId="urn:microsoft.com/office/officeart/2005/8/layout/default"/>
    <dgm:cxn modelId="{00AAC397-CA46-4D14-A736-FC1F093931DC}" type="presParOf" srcId="{28ACFABA-9EE3-4022-9FEA-9545469F49BB}" destId="{A61828CF-A7AA-4AA8-986C-CB39B64B27C5}" srcOrd="2" destOrd="0" presId="urn:microsoft.com/office/officeart/2005/8/layout/default"/>
    <dgm:cxn modelId="{B12552C4-B08F-4E5E-94EF-C30656EB0B4C}" type="presParOf" srcId="{28ACFABA-9EE3-4022-9FEA-9545469F49BB}" destId="{51B4C432-929D-4450-A4B8-FE92F0FDD794}" srcOrd="3" destOrd="0" presId="urn:microsoft.com/office/officeart/2005/8/layout/default"/>
    <dgm:cxn modelId="{BB4751C3-C0C5-4F2F-98FB-AC43A1FF9C2A}" type="presParOf" srcId="{28ACFABA-9EE3-4022-9FEA-9545469F49BB}" destId="{B99F4C31-E5E5-49EF-877D-FC5D76139E70}" srcOrd="4" destOrd="0" presId="urn:microsoft.com/office/officeart/2005/8/layout/default"/>
    <dgm:cxn modelId="{D1AD981B-718D-4023-98F9-EB8EA99901A8}" type="presParOf" srcId="{28ACFABA-9EE3-4022-9FEA-9545469F49BB}" destId="{3C30BBF6-E4DC-4BF5-983C-00A78970E93F}" srcOrd="5" destOrd="0" presId="urn:microsoft.com/office/officeart/2005/8/layout/default"/>
    <dgm:cxn modelId="{79811EA8-0A37-4A33-B391-6064532EB371}" type="presParOf" srcId="{28ACFABA-9EE3-4022-9FEA-9545469F49BB}" destId="{183BF7E4-2801-49CD-A886-74CC4670B85F}" srcOrd="6" destOrd="0" presId="urn:microsoft.com/office/officeart/2005/8/layout/default"/>
    <dgm:cxn modelId="{3A50848B-70A6-4A3F-8CBB-447021E5F4FC}" type="presParOf" srcId="{28ACFABA-9EE3-4022-9FEA-9545469F49BB}" destId="{E1884A13-6B52-4733-987A-EAF1260FD054}" srcOrd="7" destOrd="0" presId="urn:microsoft.com/office/officeart/2005/8/layout/default"/>
    <dgm:cxn modelId="{AD411A28-410C-4CE5-B538-7783FBF8C91B}" type="presParOf" srcId="{28ACFABA-9EE3-4022-9FEA-9545469F49BB}" destId="{F19F4EAE-49B7-446A-B9A1-D1C1FB76AE3E}" srcOrd="8" destOrd="0" presId="urn:microsoft.com/office/officeart/2005/8/layout/default"/>
    <dgm:cxn modelId="{2C24CCE6-F514-46EB-BA38-489855B0AEED}" type="presParOf" srcId="{28ACFABA-9EE3-4022-9FEA-9545469F49BB}" destId="{6850DFBD-93A6-429F-903B-2E8B603A7F75}" srcOrd="9" destOrd="0" presId="urn:microsoft.com/office/officeart/2005/8/layout/default"/>
    <dgm:cxn modelId="{EF56A146-7A36-4581-8DB5-8FA8F4023DFE}" type="presParOf" srcId="{28ACFABA-9EE3-4022-9FEA-9545469F49BB}" destId="{9F60AB54-D3DC-4420-B479-AE2FE84723B3}" srcOrd="10" destOrd="0" presId="urn:microsoft.com/office/officeart/2005/8/layout/default"/>
    <dgm:cxn modelId="{33AB4E32-3AB9-472A-8497-8DCE7F8559A2}" type="presParOf" srcId="{28ACFABA-9EE3-4022-9FEA-9545469F49BB}" destId="{F68CBBA6-7222-4765-9978-89C39033C493}" srcOrd="11" destOrd="0" presId="urn:microsoft.com/office/officeart/2005/8/layout/default"/>
    <dgm:cxn modelId="{8880C5B0-F539-44BB-B131-52D6739AF504}" type="presParOf" srcId="{28ACFABA-9EE3-4022-9FEA-9545469F49BB}" destId="{68903E34-AAB7-475D-A9C2-01E357D62E4D}" srcOrd="12" destOrd="0" presId="urn:microsoft.com/office/officeart/2005/8/layout/default"/>
    <dgm:cxn modelId="{AB3F6C76-E5B1-40C6-8542-93F1294F2A34}" type="presParOf" srcId="{28ACFABA-9EE3-4022-9FEA-9545469F49BB}" destId="{77A08FC5-625C-4E28-AEC5-631DE3E084BF}" srcOrd="13" destOrd="0" presId="urn:microsoft.com/office/officeart/2005/8/layout/default"/>
    <dgm:cxn modelId="{0F1C5D7F-A6E3-4C79-B3A6-A7133A25D7B3}" type="presParOf" srcId="{28ACFABA-9EE3-4022-9FEA-9545469F49BB}" destId="{C849A41C-E0CA-4754-890E-1EE1ABC717AF}" srcOrd="14" destOrd="0" presId="urn:microsoft.com/office/officeart/2005/8/layout/default"/>
    <dgm:cxn modelId="{F4CC1D4A-6AE9-47E7-8AEF-3AB9FFFAC683}" type="presParOf" srcId="{28ACFABA-9EE3-4022-9FEA-9545469F49BB}" destId="{91DCD76B-E7E2-4FEE-AD54-E534C943ED1F}" srcOrd="15" destOrd="0" presId="urn:microsoft.com/office/officeart/2005/8/layout/default"/>
    <dgm:cxn modelId="{C1D47ACF-61A3-4E90-9AE9-62C559139895}" type="presParOf" srcId="{28ACFABA-9EE3-4022-9FEA-9545469F49BB}" destId="{3ADBDDEE-1C35-48FE-8C1D-A91DB8EB0237}" srcOrd="16" destOrd="0" presId="urn:microsoft.com/office/officeart/2005/8/layout/default"/>
    <dgm:cxn modelId="{0ADC22DC-B115-417F-B46C-91155679E0FB}" type="presParOf" srcId="{28ACFABA-9EE3-4022-9FEA-9545469F49BB}" destId="{15D3175C-99E5-43AC-9026-463A1A9A32B1}" srcOrd="17" destOrd="0" presId="urn:microsoft.com/office/officeart/2005/8/layout/default"/>
    <dgm:cxn modelId="{04C637CB-DF45-4F75-9A6B-CFD4801654A3}" type="presParOf" srcId="{28ACFABA-9EE3-4022-9FEA-9545469F49BB}" destId="{70C69FF3-3C3B-4B67-A7B8-5C8CD15E8AC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14279-7AA6-4089-80D1-178076C581B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AF09AB-5B83-4746-9278-EF9FAFCAE287}">
      <dgm:prSet/>
      <dgm:spPr/>
      <dgm:t>
        <a:bodyPr/>
        <a:lstStyle/>
        <a:p>
          <a:r>
            <a:rPr lang="en-US" b="1" dirty="0"/>
            <a:t>Students will leave this program with:</a:t>
          </a:r>
        </a:p>
      </dgm:t>
    </dgm:pt>
    <dgm:pt modelId="{C7764ECE-343F-4C56-B7C3-FCE176985F63}" type="parTrans" cxnId="{006D93C8-939E-4468-BBBA-F313B2A64655}">
      <dgm:prSet/>
      <dgm:spPr/>
      <dgm:t>
        <a:bodyPr/>
        <a:lstStyle/>
        <a:p>
          <a:endParaRPr lang="en-US"/>
        </a:p>
      </dgm:t>
    </dgm:pt>
    <dgm:pt modelId="{4EE21E14-EEFC-496E-9A31-43EEFC524B8F}" type="sibTrans" cxnId="{006D93C8-939E-4468-BBBA-F313B2A64655}">
      <dgm:prSet/>
      <dgm:spPr/>
      <dgm:t>
        <a:bodyPr/>
        <a:lstStyle/>
        <a:p>
          <a:endParaRPr lang="en-US"/>
        </a:p>
      </dgm:t>
    </dgm:pt>
    <dgm:pt modelId="{74CA29CD-680B-4FEC-AD56-E1469C4F1C79}">
      <dgm:prSet/>
      <dgm:spPr/>
      <dgm:t>
        <a:bodyPr/>
        <a:lstStyle/>
        <a:p>
          <a:r>
            <a:rPr lang="en-US" b="1" dirty="0"/>
            <a:t>6—8  credits in science</a:t>
          </a:r>
        </a:p>
      </dgm:t>
    </dgm:pt>
    <dgm:pt modelId="{BE6E7693-1B20-4DCA-B73E-77C6DDF37660}" type="parTrans" cxnId="{42579D2A-FCC0-4B07-9178-000263CC84FA}">
      <dgm:prSet/>
      <dgm:spPr/>
      <dgm:t>
        <a:bodyPr/>
        <a:lstStyle/>
        <a:p>
          <a:endParaRPr lang="en-US"/>
        </a:p>
      </dgm:t>
    </dgm:pt>
    <dgm:pt modelId="{DB72B42E-9EB4-4F75-AB79-C81A90B61DA7}" type="sibTrans" cxnId="{42579D2A-FCC0-4B07-9178-000263CC84FA}">
      <dgm:prSet/>
      <dgm:spPr/>
      <dgm:t>
        <a:bodyPr/>
        <a:lstStyle/>
        <a:p>
          <a:endParaRPr lang="en-US"/>
        </a:p>
      </dgm:t>
    </dgm:pt>
    <dgm:pt modelId="{DD1E4C67-A929-49B9-9781-F23917CD94D8}">
      <dgm:prSet/>
      <dgm:spPr/>
      <dgm:t>
        <a:bodyPr/>
        <a:lstStyle/>
        <a:p>
          <a:r>
            <a:rPr lang="en-US" b="1" dirty="0"/>
            <a:t>Minimum of 5 credits in math &amp; computer programming</a:t>
          </a:r>
        </a:p>
      </dgm:t>
    </dgm:pt>
    <dgm:pt modelId="{516B37E7-C47B-4ED3-96FA-4CAA8C41FF78}" type="parTrans" cxnId="{5257101D-F924-47BE-8DA4-C299955333FE}">
      <dgm:prSet/>
      <dgm:spPr/>
      <dgm:t>
        <a:bodyPr/>
        <a:lstStyle/>
        <a:p>
          <a:endParaRPr lang="en-US"/>
        </a:p>
      </dgm:t>
    </dgm:pt>
    <dgm:pt modelId="{95A3DB75-A142-42BC-A329-DFDA15834208}" type="sibTrans" cxnId="{5257101D-F924-47BE-8DA4-C299955333FE}">
      <dgm:prSet/>
      <dgm:spPr/>
      <dgm:t>
        <a:bodyPr/>
        <a:lstStyle/>
        <a:p>
          <a:endParaRPr lang="en-US"/>
        </a:p>
      </dgm:t>
    </dgm:pt>
    <dgm:pt modelId="{56E43C6D-01DC-418E-9F0A-8F7CC83FA180}">
      <dgm:prSet/>
      <dgm:spPr/>
      <dgm:t>
        <a:bodyPr/>
        <a:lstStyle/>
        <a:p>
          <a:r>
            <a:rPr lang="en-US" b="1" dirty="0"/>
            <a:t>Participation in up to 8 Advanced Placement (AP) classes </a:t>
          </a:r>
        </a:p>
      </dgm:t>
    </dgm:pt>
    <dgm:pt modelId="{A615DDBB-6CBD-416A-AFB4-14AC12BB6056}" type="parTrans" cxnId="{0F4F26DC-887C-48CD-B44F-DB3F3A50BEE5}">
      <dgm:prSet/>
      <dgm:spPr/>
      <dgm:t>
        <a:bodyPr/>
        <a:lstStyle/>
        <a:p>
          <a:endParaRPr lang="en-US"/>
        </a:p>
      </dgm:t>
    </dgm:pt>
    <dgm:pt modelId="{EE9206ED-5191-4CEF-84B6-A66CD90C927B}" type="sibTrans" cxnId="{0F4F26DC-887C-48CD-B44F-DB3F3A50BEE5}">
      <dgm:prSet/>
      <dgm:spPr/>
      <dgm:t>
        <a:bodyPr/>
        <a:lstStyle/>
        <a:p>
          <a:endParaRPr lang="en-US"/>
        </a:p>
      </dgm:t>
    </dgm:pt>
    <dgm:pt modelId="{95B007F6-BEF6-4A97-8398-2E5B2E4C8936}">
      <dgm:prSet/>
      <dgm:spPr/>
      <dgm:t>
        <a:bodyPr/>
        <a:lstStyle/>
        <a:p>
          <a:r>
            <a:rPr lang="en-US" b="1" dirty="0"/>
            <a:t>STEM Endorsement on academic transcript</a:t>
          </a:r>
        </a:p>
      </dgm:t>
    </dgm:pt>
    <dgm:pt modelId="{8743B023-2DB9-4514-8388-6040F511CFA1}" type="parTrans" cxnId="{C46AD22C-E1D0-486F-A8F7-C0B71236D44F}">
      <dgm:prSet/>
      <dgm:spPr/>
      <dgm:t>
        <a:bodyPr/>
        <a:lstStyle/>
        <a:p>
          <a:endParaRPr lang="en-US"/>
        </a:p>
      </dgm:t>
    </dgm:pt>
    <dgm:pt modelId="{9BC35D85-6201-4E60-A633-806F232AF414}" type="sibTrans" cxnId="{C46AD22C-E1D0-486F-A8F7-C0B71236D44F}">
      <dgm:prSet/>
      <dgm:spPr/>
      <dgm:t>
        <a:bodyPr/>
        <a:lstStyle/>
        <a:p>
          <a:endParaRPr lang="en-US"/>
        </a:p>
      </dgm:t>
    </dgm:pt>
    <dgm:pt modelId="{69474CD4-C0E0-4032-B9A0-18E65A97724C}" type="pres">
      <dgm:prSet presAssocID="{8FC14279-7AA6-4089-80D1-178076C581B4}" presName="linear" presStyleCnt="0">
        <dgm:presLayoutVars>
          <dgm:animLvl val="lvl"/>
          <dgm:resizeHandles val="exact"/>
        </dgm:presLayoutVars>
      </dgm:prSet>
      <dgm:spPr/>
    </dgm:pt>
    <dgm:pt modelId="{4EEC199D-400F-4E16-A178-22D42EF48D6A}" type="pres">
      <dgm:prSet presAssocID="{EBAF09AB-5B83-4746-9278-EF9FAFCAE2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1DE21BA-B299-4C1B-8AE3-A85EAFE32999}" type="pres">
      <dgm:prSet presAssocID="{4EE21E14-EEFC-496E-9A31-43EEFC524B8F}" presName="spacer" presStyleCnt="0"/>
      <dgm:spPr/>
    </dgm:pt>
    <dgm:pt modelId="{16D9DAFA-233E-4CCF-8DCD-399FA7BF30CC}" type="pres">
      <dgm:prSet presAssocID="{74CA29CD-680B-4FEC-AD56-E1469C4F1C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4CCED7-96CC-4B22-A459-E8B0076BF8D8}" type="pres">
      <dgm:prSet presAssocID="{DB72B42E-9EB4-4F75-AB79-C81A90B61DA7}" presName="spacer" presStyleCnt="0"/>
      <dgm:spPr/>
    </dgm:pt>
    <dgm:pt modelId="{210C8CF7-7621-41B8-B146-24C1C78F74AD}" type="pres">
      <dgm:prSet presAssocID="{DD1E4C67-A929-49B9-9781-F23917CD94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F0821DC-71E8-45ED-AD03-F7F3BF1331D4}" type="pres">
      <dgm:prSet presAssocID="{95A3DB75-A142-42BC-A329-DFDA15834208}" presName="spacer" presStyleCnt="0"/>
      <dgm:spPr/>
    </dgm:pt>
    <dgm:pt modelId="{5E182E99-B6D6-428F-B6C8-E555FFA7F7F5}" type="pres">
      <dgm:prSet presAssocID="{56E43C6D-01DC-418E-9F0A-8F7CC83FA18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EAD957-6A09-47A9-88F8-CB920F58BBC4}" type="pres">
      <dgm:prSet presAssocID="{EE9206ED-5191-4CEF-84B6-A66CD90C927B}" presName="spacer" presStyleCnt="0"/>
      <dgm:spPr/>
    </dgm:pt>
    <dgm:pt modelId="{B19884BB-6DCA-4145-AC12-66F676866DA8}" type="pres">
      <dgm:prSet presAssocID="{95B007F6-BEF6-4A97-8398-2E5B2E4C893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04BA008-93B5-4310-8FCC-37036CECBCA1}" type="presOf" srcId="{56E43C6D-01DC-418E-9F0A-8F7CC83FA180}" destId="{5E182E99-B6D6-428F-B6C8-E555FFA7F7F5}" srcOrd="0" destOrd="0" presId="urn:microsoft.com/office/officeart/2005/8/layout/vList2"/>
    <dgm:cxn modelId="{5650C10F-653D-4BA7-99CD-7722E588C64D}" type="presOf" srcId="{EBAF09AB-5B83-4746-9278-EF9FAFCAE287}" destId="{4EEC199D-400F-4E16-A178-22D42EF48D6A}" srcOrd="0" destOrd="0" presId="urn:microsoft.com/office/officeart/2005/8/layout/vList2"/>
    <dgm:cxn modelId="{5257101D-F924-47BE-8DA4-C299955333FE}" srcId="{8FC14279-7AA6-4089-80D1-178076C581B4}" destId="{DD1E4C67-A929-49B9-9781-F23917CD94D8}" srcOrd="2" destOrd="0" parTransId="{516B37E7-C47B-4ED3-96FA-4CAA8C41FF78}" sibTransId="{95A3DB75-A142-42BC-A329-DFDA15834208}"/>
    <dgm:cxn modelId="{0BFEB525-303D-4764-86DB-4807289D2932}" type="presOf" srcId="{74CA29CD-680B-4FEC-AD56-E1469C4F1C79}" destId="{16D9DAFA-233E-4CCF-8DCD-399FA7BF30CC}" srcOrd="0" destOrd="0" presId="urn:microsoft.com/office/officeart/2005/8/layout/vList2"/>
    <dgm:cxn modelId="{42579D2A-FCC0-4B07-9178-000263CC84FA}" srcId="{8FC14279-7AA6-4089-80D1-178076C581B4}" destId="{74CA29CD-680B-4FEC-AD56-E1469C4F1C79}" srcOrd="1" destOrd="0" parTransId="{BE6E7693-1B20-4DCA-B73E-77C6DDF37660}" sibTransId="{DB72B42E-9EB4-4F75-AB79-C81A90B61DA7}"/>
    <dgm:cxn modelId="{C46AD22C-E1D0-486F-A8F7-C0B71236D44F}" srcId="{8FC14279-7AA6-4089-80D1-178076C581B4}" destId="{95B007F6-BEF6-4A97-8398-2E5B2E4C8936}" srcOrd="4" destOrd="0" parTransId="{8743B023-2DB9-4514-8388-6040F511CFA1}" sibTransId="{9BC35D85-6201-4E60-A633-806F232AF414}"/>
    <dgm:cxn modelId="{44000294-B79B-436A-8688-9DD203CB9351}" type="presOf" srcId="{8FC14279-7AA6-4089-80D1-178076C581B4}" destId="{69474CD4-C0E0-4032-B9A0-18E65A97724C}" srcOrd="0" destOrd="0" presId="urn:microsoft.com/office/officeart/2005/8/layout/vList2"/>
    <dgm:cxn modelId="{68F6FB96-A51F-4548-9463-B8D60A10A221}" type="presOf" srcId="{DD1E4C67-A929-49B9-9781-F23917CD94D8}" destId="{210C8CF7-7621-41B8-B146-24C1C78F74AD}" srcOrd="0" destOrd="0" presId="urn:microsoft.com/office/officeart/2005/8/layout/vList2"/>
    <dgm:cxn modelId="{006D93C8-939E-4468-BBBA-F313B2A64655}" srcId="{8FC14279-7AA6-4089-80D1-178076C581B4}" destId="{EBAF09AB-5B83-4746-9278-EF9FAFCAE287}" srcOrd="0" destOrd="0" parTransId="{C7764ECE-343F-4C56-B7C3-FCE176985F63}" sibTransId="{4EE21E14-EEFC-496E-9A31-43EEFC524B8F}"/>
    <dgm:cxn modelId="{0F4F26DC-887C-48CD-B44F-DB3F3A50BEE5}" srcId="{8FC14279-7AA6-4089-80D1-178076C581B4}" destId="{56E43C6D-01DC-418E-9F0A-8F7CC83FA180}" srcOrd="3" destOrd="0" parTransId="{A615DDBB-6CBD-416A-AFB4-14AC12BB6056}" sibTransId="{EE9206ED-5191-4CEF-84B6-A66CD90C927B}"/>
    <dgm:cxn modelId="{B4915CE3-60AB-4F4A-BCA3-1BD94729B07F}" type="presOf" srcId="{95B007F6-BEF6-4A97-8398-2E5B2E4C8936}" destId="{B19884BB-6DCA-4145-AC12-66F676866DA8}" srcOrd="0" destOrd="0" presId="urn:microsoft.com/office/officeart/2005/8/layout/vList2"/>
    <dgm:cxn modelId="{FE23E62D-2790-4BBA-84ED-19D2109939ED}" type="presParOf" srcId="{69474CD4-C0E0-4032-B9A0-18E65A97724C}" destId="{4EEC199D-400F-4E16-A178-22D42EF48D6A}" srcOrd="0" destOrd="0" presId="urn:microsoft.com/office/officeart/2005/8/layout/vList2"/>
    <dgm:cxn modelId="{53D68B52-05F3-4700-A3D9-1A63BA84C067}" type="presParOf" srcId="{69474CD4-C0E0-4032-B9A0-18E65A97724C}" destId="{71DE21BA-B299-4C1B-8AE3-A85EAFE32999}" srcOrd="1" destOrd="0" presId="urn:microsoft.com/office/officeart/2005/8/layout/vList2"/>
    <dgm:cxn modelId="{5EB11D6D-1D05-4627-959B-051904BEE7B5}" type="presParOf" srcId="{69474CD4-C0E0-4032-B9A0-18E65A97724C}" destId="{16D9DAFA-233E-4CCF-8DCD-399FA7BF30CC}" srcOrd="2" destOrd="0" presId="urn:microsoft.com/office/officeart/2005/8/layout/vList2"/>
    <dgm:cxn modelId="{836AFD38-3EB6-49AE-9DA6-CDC179B6D012}" type="presParOf" srcId="{69474CD4-C0E0-4032-B9A0-18E65A97724C}" destId="{854CCED7-96CC-4B22-A459-E8B0076BF8D8}" srcOrd="3" destOrd="0" presId="urn:microsoft.com/office/officeart/2005/8/layout/vList2"/>
    <dgm:cxn modelId="{4688E43A-53A7-4FDD-95B4-CBCD35D79906}" type="presParOf" srcId="{69474CD4-C0E0-4032-B9A0-18E65A97724C}" destId="{210C8CF7-7621-41B8-B146-24C1C78F74AD}" srcOrd="4" destOrd="0" presId="urn:microsoft.com/office/officeart/2005/8/layout/vList2"/>
    <dgm:cxn modelId="{D1A30B39-0CE7-4974-B98A-6760BB0DF27C}" type="presParOf" srcId="{69474CD4-C0E0-4032-B9A0-18E65A97724C}" destId="{AF0821DC-71E8-45ED-AD03-F7F3BF1331D4}" srcOrd="5" destOrd="0" presId="urn:microsoft.com/office/officeart/2005/8/layout/vList2"/>
    <dgm:cxn modelId="{44DE916C-6C38-442F-B2C3-8E8D7BA18689}" type="presParOf" srcId="{69474CD4-C0E0-4032-B9A0-18E65A97724C}" destId="{5E182E99-B6D6-428F-B6C8-E555FFA7F7F5}" srcOrd="6" destOrd="0" presId="urn:microsoft.com/office/officeart/2005/8/layout/vList2"/>
    <dgm:cxn modelId="{A5E55A48-F609-453D-9D84-25A967B7DB09}" type="presParOf" srcId="{69474CD4-C0E0-4032-B9A0-18E65A97724C}" destId="{76EAD957-6A09-47A9-88F8-CB920F58BBC4}" srcOrd="7" destOrd="0" presId="urn:microsoft.com/office/officeart/2005/8/layout/vList2"/>
    <dgm:cxn modelId="{4577F84E-78CB-464F-8EED-6A9762B2E8B2}" type="presParOf" srcId="{69474CD4-C0E0-4032-B9A0-18E65A97724C}" destId="{B19884BB-6DCA-4145-AC12-66F676866D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C50F9-8CAD-4379-AFA3-A12D48F633C0}">
      <dsp:nvSpPr>
        <dsp:cNvPr id="0" name=""/>
        <dsp:cNvSpPr/>
      </dsp:nvSpPr>
      <dsp:spPr>
        <a:xfrm>
          <a:off x="1013179" y="195"/>
          <a:ext cx="1974242" cy="11845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Experimental Design</a:t>
          </a:r>
          <a:endParaRPr lang="en-US" sz="2500" kern="1200"/>
        </a:p>
      </dsp:txBody>
      <dsp:txXfrm>
        <a:off x="1013179" y="195"/>
        <a:ext cx="1974242" cy="1184545"/>
      </dsp:txXfrm>
    </dsp:sp>
    <dsp:sp modelId="{A61828CF-A7AA-4AA8-986C-CB39B64B27C5}">
      <dsp:nvSpPr>
        <dsp:cNvPr id="0" name=""/>
        <dsp:cNvSpPr/>
      </dsp:nvSpPr>
      <dsp:spPr>
        <a:xfrm>
          <a:off x="3184845" y="195"/>
          <a:ext cx="1974242" cy="11845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Data Collection</a:t>
          </a:r>
          <a:endParaRPr lang="en-US" sz="2500" kern="1200"/>
        </a:p>
      </dsp:txBody>
      <dsp:txXfrm>
        <a:off x="3184845" y="195"/>
        <a:ext cx="1974242" cy="1184545"/>
      </dsp:txXfrm>
    </dsp:sp>
    <dsp:sp modelId="{B99F4C31-E5E5-49EF-877D-FC5D76139E70}">
      <dsp:nvSpPr>
        <dsp:cNvPr id="0" name=""/>
        <dsp:cNvSpPr/>
      </dsp:nvSpPr>
      <dsp:spPr>
        <a:xfrm>
          <a:off x="5356512" y="195"/>
          <a:ext cx="1974242" cy="11845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Data Visualization</a:t>
          </a:r>
          <a:endParaRPr lang="en-US" sz="2500" kern="1200"/>
        </a:p>
      </dsp:txBody>
      <dsp:txXfrm>
        <a:off x="5356512" y="195"/>
        <a:ext cx="1974242" cy="1184545"/>
      </dsp:txXfrm>
    </dsp:sp>
    <dsp:sp modelId="{183BF7E4-2801-49CD-A886-74CC4670B85F}">
      <dsp:nvSpPr>
        <dsp:cNvPr id="0" name=""/>
        <dsp:cNvSpPr/>
      </dsp:nvSpPr>
      <dsp:spPr>
        <a:xfrm>
          <a:off x="7528178" y="195"/>
          <a:ext cx="1974242" cy="11845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Scientific Methodology</a:t>
          </a:r>
          <a:endParaRPr lang="en-US" sz="2500" kern="1200"/>
        </a:p>
      </dsp:txBody>
      <dsp:txXfrm>
        <a:off x="7528178" y="195"/>
        <a:ext cx="1974242" cy="1184545"/>
      </dsp:txXfrm>
    </dsp:sp>
    <dsp:sp modelId="{F19F4EAE-49B7-446A-B9A1-D1C1FB76AE3E}">
      <dsp:nvSpPr>
        <dsp:cNvPr id="0" name=""/>
        <dsp:cNvSpPr/>
      </dsp:nvSpPr>
      <dsp:spPr>
        <a:xfrm>
          <a:off x="1013179" y="1382165"/>
          <a:ext cx="1974242" cy="11845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Data Literacy</a:t>
          </a:r>
          <a:endParaRPr lang="en-US" sz="2500" kern="1200"/>
        </a:p>
      </dsp:txBody>
      <dsp:txXfrm>
        <a:off x="1013179" y="1382165"/>
        <a:ext cx="1974242" cy="1184545"/>
      </dsp:txXfrm>
    </dsp:sp>
    <dsp:sp modelId="{9F60AB54-D3DC-4420-B479-AE2FE84723B3}">
      <dsp:nvSpPr>
        <dsp:cNvPr id="0" name=""/>
        <dsp:cNvSpPr/>
      </dsp:nvSpPr>
      <dsp:spPr>
        <a:xfrm>
          <a:off x="3184845" y="1382165"/>
          <a:ext cx="1974242" cy="11845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Variable Control</a:t>
          </a:r>
          <a:endParaRPr lang="en-US" sz="2500" kern="1200"/>
        </a:p>
      </dsp:txBody>
      <dsp:txXfrm>
        <a:off x="3184845" y="1382165"/>
        <a:ext cx="1974242" cy="1184545"/>
      </dsp:txXfrm>
    </dsp:sp>
    <dsp:sp modelId="{68903E34-AAB7-475D-A9C2-01E357D62E4D}">
      <dsp:nvSpPr>
        <dsp:cNvPr id="0" name=""/>
        <dsp:cNvSpPr/>
      </dsp:nvSpPr>
      <dsp:spPr>
        <a:xfrm>
          <a:off x="5356512" y="1382165"/>
          <a:ext cx="1974242" cy="11845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Arguing from Evidence</a:t>
          </a:r>
          <a:endParaRPr lang="en-US" sz="2500" kern="1200"/>
        </a:p>
      </dsp:txBody>
      <dsp:txXfrm>
        <a:off x="5356512" y="1382165"/>
        <a:ext cx="1974242" cy="1184545"/>
      </dsp:txXfrm>
    </dsp:sp>
    <dsp:sp modelId="{C849A41C-E0CA-4754-890E-1EE1ABC717AF}">
      <dsp:nvSpPr>
        <dsp:cNvPr id="0" name=""/>
        <dsp:cNvSpPr/>
      </dsp:nvSpPr>
      <dsp:spPr>
        <a:xfrm>
          <a:off x="7528178" y="1382165"/>
          <a:ext cx="1974242" cy="11845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Unit Analysis</a:t>
          </a:r>
          <a:endParaRPr lang="en-US" sz="2500" kern="1200"/>
        </a:p>
      </dsp:txBody>
      <dsp:txXfrm>
        <a:off x="7528178" y="1382165"/>
        <a:ext cx="1974242" cy="1184545"/>
      </dsp:txXfrm>
    </dsp:sp>
    <dsp:sp modelId="{3ADBDDEE-1C35-48FE-8C1D-A91DB8EB0237}">
      <dsp:nvSpPr>
        <dsp:cNvPr id="0" name=""/>
        <dsp:cNvSpPr/>
      </dsp:nvSpPr>
      <dsp:spPr>
        <a:xfrm>
          <a:off x="3184845" y="2764134"/>
          <a:ext cx="1974242" cy="11845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Math Stamina</a:t>
          </a:r>
          <a:endParaRPr lang="en-US" sz="2500" kern="1200"/>
        </a:p>
      </dsp:txBody>
      <dsp:txXfrm>
        <a:off x="3184845" y="2764134"/>
        <a:ext cx="1974242" cy="1184545"/>
      </dsp:txXfrm>
    </dsp:sp>
    <dsp:sp modelId="{70C69FF3-3C3B-4B67-A7B8-5C8CD15E8AC8}">
      <dsp:nvSpPr>
        <dsp:cNvPr id="0" name=""/>
        <dsp:cNvSpPr/>
      </dsp:nvSpPr>
      <dsp:spPr>
        <a:xfrm>
          <a:off x="5356512" y="2764134"/>
          <a:ext cx="1974242" cy="11845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Problem Solving</a:t>
          </a:r>
          <a:endParaRPr lang="en-US" sz="2500" kern="1200"/>
        </a:p>
      </dsp:txBody>
      <dsp:txXfrm>
        <a:off x="5356512" y="2764134"/>
        <a:ext cx="1974242" cy="1184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C199D-400F-4E16-A178-22D42EF48D6A}">
      <dsp:nvSpPr>
        <dsp:cNvPr id="0" name=""/>
        <dsp:cNvSpPr/>
      </dsp:nvSpPr>
      <dsp:spPr>
        <a:xfrm>
          <a:off x="0" y="55929"/>
          <a:ext cx="7076597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Students will leave this program with:</a:t>
          </a:r>
        </a:p>
      </dsp:txBody>
      <dsp:txXfrm>
        <a:off x="54298" y="110227"/>
        <a:ext cx="6968001" cy="1003708"/>
      </dsp:txXfrm>
    </dsp:sp>
    <dsp:sp modelId="{16D9DAFA-233E-4CCF-8DCD-399FA7BF30CC}">
      <dsp:nvSpPr>
        <dsp:cNvPr id="0" name=""/>
        <dsp:cNvSpPr/>
      </dsp:nvSpPr>
      <dsp:spPr>
        <a:xfrm>
          <a:off x="0" y="1248873"/>
          <a:ext cx="7076597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6—8  credits in science</a:t>
          </a:r>
        </a:p>
      </dsp:txBody>
      <dsp:txXfrm>
        <a:off x="54298" y="1303171"/>
        <a:ext cx="6968001" cy="1003708"/>
      </dsp:txXfrm>
    </dsp:sp>
    <dsp:sp modelId="{210C8CF7-7621-41B8-B146-24C1C78F74AD}">
      <dsp:nvSpPr>
        <dsp:cNvPr id="0" name=""/>
        <dsp:cNvSpPr/>
      </dsp:nvSpPr>
      <dsp:spPr>
        <a:xfrm>
          <a:off x="0" y="2441817"/>
          <a:ext cx="7076597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Minimum of 5 credits in math &amp; computer programming</a:t>
          </a:r>
        </a:p>
      </dsp:txBody>
      <dsp:txXfrm>
        <a:off x="54298" y="2496115"/>
        <a:ext cx="6968001" cy="1003708"/>
      </dsp:txXfrm>
    </dsp:sp>
    <dsp:sp modelId="{5E182E99-B6D6-428F-B6C8-E555FFA7F7F5}">
      <dsp:nvSpPr>
        <dsp:cNvPr id="0" name=""/>
        <dsp:cNvSpPr/>
      </dsp:nvSpPr>
      <dsp:spPr>
        <a:xfrm>
          <a:off x="0" y="3634762"/>
          <a:ext cx="7076597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Participation in up to 8 Advanced Placement (AP) classes </a:t>
          </a:r>
        </a:p>
      </dsp:txBody>
      <dsp:txXfrm>
        <a:off x="54298" y="3689060"/>
        <a:ext cx="6968001" cy="1003708"/>
      </dsp:txXfrm>
    </dsp:sp>
    <dsp:sp modelId="{B19884BB-6DCA-4145-AC12-66F676866DA8}">
      <dsp:nvSpPr>
        <dsp:cNvPr id="0" name=""/>
        <dsp:cNvSpPr/>
      </dsp:nvSpPr>
      <dsp:spPr>
        <a:xfrm>
          <a:off x="0" y="4827706"/>
          <a:ext cx="7076597" cy="11123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STEM Endorsement on academic transcript</a:t>
          </a:r>
        </a:p>
      </dsp:txBody>
      <dsp:txXfrm>
        <a:off x="54298" y="4882004"/>
        <a:ext cx="6968001" cy="1003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22B2-58F7-4D10-B583-2994A0C44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B5EC5-FC91-4257-9BB2-26D31622C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E1CF7-5F4C-45D2-A087-5FD6293B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E502-B8C6-4FBD-BC7F-E09EB494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F3608-4EFA-40EB-A0FB-A2504C36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3884-9FD2-424F-9D02-320F9C5C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6E04F-7599-4534-B85E-075B982E1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9252F-D601-4C24-8FC6-DA7FC85C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23DCB-02CA-462C-82AB-083C916C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02ADA-BDFC-4D7B-9FE2-1005D1BA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6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7050F-52E9-4224-9234-960D31397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6A64B-42BB-42E9-94E6-A0EB5698D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8057D-3CEC-4C6C-880E-6782FACA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CD3D-457A-4292-9681-B0BDD4A0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447B5-3CD6-462B-9D8A-9E4F0E3C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0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1847-6CF2-496D-97D6-DD40BBB2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30F6-933D-467F-B9C0-1DE216F3E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1722-6DEC-4E73-9DAF-133F4226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CBA2E-9AF3-4777-A3FA-A491EED9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A4332-29BD-4A62-A66D-3BE23672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84AF-AEF8-4759-818E-91CF99E6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FFE60-B6A0-44D1-B8DB-922840D5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8F276-9DF9-4092-B25F-AEF7E6D3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6C403-E4D2-4695-B8F6-1B459085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076F7-5797-4E2E-931E-B8C9D77F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6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E093-911B-4B20-9EC5-2A9E4D76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55D55-8DB0-4F59-BBED-FCD45E900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3A685-9E96-4158-AACA-1DEAC606B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7268D-DB92-43AB-B5BF-D2B9DCC1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6D84D-C552-4C52-A766-33F98F59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08BC0-9B61-4B9C-9A1B-981C8D95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6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277C-3D5F-4AFA-B63B-D2BEBA06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960DC-22B8-4860-A632-16DC5E393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8AA95-92EB-4C50-A02E-6089E6EEB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F1D1E-AB18-42FF-943B-39D4C77B8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AF40D-14E1-4F76-A4D8-00BC48EE5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5ED6D-1107-40C2-AAD3-6D17DFF9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77430-F47C-420E-9749-B45DB439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06F21-81C0-4312-93BC-AB16B2F1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7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020E-94EA-4BD5-8400-996EF06A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A7E0B-8C08-42F5-8A2D-34CFAC38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DEA5B-CC4F-4755-8F0C-70694B5F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A7424-8914-4797-B3BF-54FC0422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5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362E9-1F19-47EE-A926-DA8D6AAA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CCC0D2-B127-4E92-A5BC-ACF5FA85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39687-A60C-44F1-A94D-4D5140D6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9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9758-2E8C-43E3-A254-F0067A26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9B724-64DC-4A3E-BF03-3DB2882E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C8F2C-1E22-47F0-A1E2-FCC1206F5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DF265-D1B7-4D8E-A2A6-DCA7EDDC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2951C-F9A9-4C36-9FA2-9DE87FA3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CB32A-786F-49F5-A909-BE1E552D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9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4335-7224-4972-95B1-54ABB664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FDA53-6C6E-46E5-921F-B23C1104A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30D0E-F0A0-47D3-A3B6-4F3F753DB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0065A-C9B5-4260-9F3B-90CE009E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8F87B-3C1F-404A-B13E-B0E42FD3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185A-5160-4FAF-B443-B33427F1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0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l="9000" t="-2000" r="1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752F1-AD6D-4697-8ECC-D564319A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CD691-BE64-44D7-A11F-F043D590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127E8-61FC-472B-9834-F6075AC0D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56D1-99F9-4921-AD9B-0C234F73FA69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70EB2-008A-4749-8CD6-6D93E0A62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BE80D-086B-4609-A8DF-5C58CF1BB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C7DD-C554-4B52-B5AD-E5B14C74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olGkf_k1g0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F40E-E956-44FE-A7E4-200BF184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72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Utica Center for Mathematics, Science, and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476E6-777D-4F24-960F-CE89F851E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9083"/>
            <a:ext cx="9144000" cy="257226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Pathways to Success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Peter </a:t>
            </a:r>
            <a:r>
              <a:rPr lang="en-US" sz="4000" b="1" dirty="0" err="1">
                <a:solidFill>
                  <a:srgbClr val="FF0000"/>
                </a:solidFill>
              </a:rPr>
              <a:t>Paulon,</a:t>
            </a:r>
            <a:r>
              <a:rPr lang="en-US" sz="4000" b="1" dirty="0">
                <a:solidFill>
                  <a:srgbClr val="FF0000"/>
                </a:solidFill>
              </a:rPr>
              <a:t> Program Administrator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D6700-F053-429D-8995-713C9AE58372}"/>
              </a:ext>
            </a:extLst>
          </p:cNvPr>
          <p:cNvSpPr txBox="1"/>
          <p:nvPr/>
        </p:nvSpPr>
        <p:spPr>
          <a:xfrm>
            <a:off x="4343762" y="4689145"/>
            <a:ext cx="35044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Program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Q &amp; A</a:t>
            </a:r>
          </a:p>
          <a:p>
            <a:endParaRPr lang="en-US" sz="28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7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87988-6DA0-4087-8C95-FE71D1F53E7C}"/>
              </a:ext>
            </a:extLst>
          </p:cNvPr>
          <p:cNvSpPr txBox="1"/>
          <p:nvPr/>
        </p:nvSpPr>
        <p:spPr>
          <a:xfrm>
            <a:off x="171729" y="3841830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Choose MST?</a:t>
            </a:r>
          </a:p>
        </p:txBody>
      </p:sp>
      <p:pic>
        <p:nvPicPr>
          <p:cNvPr id="8" name="Picture 7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3F2AF897-7CAF-46AB-9D9C-5AF265620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65" y="951419"/>
            <a:ext cx="5887799" cy="5065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20EB89-248E-4B1B-9A99-C3EE9ADABB29}"/>
              </a:ext>
            </a:extLst>
          </p:cNvPr>
          <p:cNvSpPr txBox="1"/>
          <p:nvPr/>
        </p:nvSpPr>
        <p:spPr>
          <a:xfrm>
            <a:off x="2013557" y="74451"/>
            <a:ext cx="98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In class with like-minded students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AB422-1237-4976-AD70-89623FF5AD15}"/>
              </a:ext>
            </a:extLst>
          </p:cNvPr>
          <p:cNvSpPr txBox="1"/>
          <p:nvPr/>
        </p:nvSpPr>
        <p:spPr>
          <a:xfrm>
            <a:off x="2066964" y="951419"/>
            <a:ext cx="515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Flexible scheduling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8EC80-FCC1-4793-92A3-FB9AE2E63B79}"/>
              </a:ext>
            </a:extLst>
          </p:cNvPr>
          <p:cNvSpPr txBox="1"/>
          <p:nvPr/>
        </p:nvSpPr>
        <p:spPr>
          <a:xfrm>
            <a:off x="2066964" y="1851187"/>
            <a:ext cx="4440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Unique &amp; rigorous math,  science and technology classes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745DD-3329-4A05-B8DF-5289A0934287}"/>
              </a:ext>
            </a:extLst>
          </p:cNvPr>
          <p:cNvSpPr txBox="1"/>
          <p:nvPr/>
        </p:nvSpPr>
        <p:spPr>
          <a:xfrm>
            <a:off x="3095812" y="3965904"/>
            <a:ext cx="4066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Close-knit community atmosphere</a:t>
            </a:r>
          </a:p>
        </p:txBody>
      </p:sp>
    </p:spTree>
    <p:extLst>
      <p:ext uri="{BB962C8B-B14F-4D97-AF65-F5344CB8AC3E}">
        <p14:creationId xmlns:p14="http://schemas.microsoft.com/office/powerpoint/2010/main" val="305144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F4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B64AC-5AD8-473A-B775-35CAFDF1F018}"/>
              </a:ext>
            </a:extLst>
          </p:cNvPr>
          <p:cNvSpPr txBox="1"/>
          <p:nvPr/>
        </p:nvSpPr>
        <p:spPr>
          <a:xfrm>
            <a:off x="524256" y="491260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you want support?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BB97F5E-6AC9-4253-AFDD-92B40BBC2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10" name="Picture 9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2E290D69-8686-4F52-AF66-E144A7B01D07}"/>
              </a:ext>
            </a:extLst>
          </p:cNvPr>
          <p:cNvPicPr/>
          <p:nvPr/>
        </p:nvPicPr>
        <p:blipFill rotWithShape="1">
          <a:blip r:embed="rId3"/>
          <a:srcRect l="3169" r="9397" b="4"/>
          <a:stretch/>
        </p:blipFill>
        <p:spPr>
          <a:xfrm>
            <a:off x="3942260" y="2375555"/>
            <a:ext cx="3442803" cy="4308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9D290-2C03-479C-AA4C-7AA7AC2E71EE}"/>
              </a:ext>
            </a:extLst>
          </p:cNvPr>
          <p:cNvSpPr txBox="1"/>
          <p:nvPr/>
        </p:nvSpPr>
        <p:spPr>
          <a:xfrm>
            <a:off x="7582562" y="321732"/>
            <a:ext cx="4182089" cy="621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Before school homework/content support with seniors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Focus on time management and organization skills using a common planner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Emphasis on cultivating positive relationships with peers and developing the community atmosphere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Counselor run classes on study skills, goal setting, wellness, time management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Design of Experiments class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8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5149106-B953-577B-CE56-6A9FB76D2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11671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BA93E4-1E3B-0E9A-DE26-79A6D9010C7D}"/>
              </a:ext>
            </a:extLst>
          </p:cNvPr>
          <p:cNvSpPr txBox="1"/>
          <p:nvPr/>
        </p:nvSpPr>
        <p:spPr>
          <a:xfrm>
            <a:off x="771525" y="352425"/>
            <a:ext cx="10582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Design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104341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9C3A5-D879-40CA-84E0-D2D1176B46B7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/>
              <a:t>If you answered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YES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/>
              <a:t>to many of these questions, then MST may be the place for you!</a:t>
            </a:r>
          </a:p>
        </p:txBody>
      </p:sp>
    </p:spTree>
    <p:extLst>
      <p:ext uri="{BB962C8B-B14F-4D97-AF65-F5344CB8AC3E}">
        <p14:creationId xmlns:p14="http://schemas.microsoft.com/office/powerpoint/2010/main" val="267375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F31E22-A1BD-A98D-8C66-432F6E8E7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56231"/>
              </p:ext>
            </p:extLst>
          </p:nvPr>
        </p:nvGraphicFramePr>
        <p:xfrm>
          <a:off x="759249" y="557169"/>
          <a:ext cx="10672736" cy="545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184">
                  <a:extLst>
                    <a:ext uri="{9D8B030D-6E8A-4147-A177-3AD203B41FA5}">
                      <a16:colId xmlns:a16="http://schemas.microsoft.com/office/drawing/2014/main" val="2244365818"/>
                    </a:ext>
                  </a:extLst>
                </a:gridCol>
                <a:gridCol w="2668184">
                  <a:extLst>
                    <a:ext uri="{9D8B030D-6E8A-4147-A177-3AD203B41FA5}">
                      <a16:colId xmlns:a16="http://schemas.microsoft.com/office/drawing/2014/main" val="2368339735"/>
                    </a:ext>
                  </a:extLst>
                </a:gridCol>
                <a:gridCol w="2668184">
                  <a:extLst>
                    <a:ext uri="{9D8B030D-6E8A-4147-A177-3AD203B41FA5}">
                      <a16:colId xmlns:a16="http://schemas.microsoft.com/office/drawing/2014/main" val="1447383044"/>
                    </a:ext>
                  </a:extLst>
                </a:gridCol>
                <a:gridCol w="2668184">
                  <a:extLst>
                    <a:ext uri="{9D8B030D-6E8A-4147-A177-3AD203B41FA5}">
                      <a16:colId xmlns:a16="http://schemas.microsoft.com/office/drawing/2014/main" val="3241098853"/>
                    </a:ext>
                  </a:extLst>
                </a:gridCol>
              </a:tblGrid>
              <a:tr h="560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587752"/>
                  </a:ext>
                </a:extLst>
              </a:tr>
              <a:tr h="968112">
                <a:tc>
                  <a:txBody>
                    <a:bodyPr/>
                    <a:lstStyle/>
                    <a:p>
                      <a:r>
                        <a:rPr lang="en-US" b="1" dirty="0"/>
                        <a:t>Advanced Algebra II with 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Math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AP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AP Calculus AB or 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03042"/>
                  </a:ext>
                </a:extLst>
              </a:tr>
              <a:tr h="968112">
                <a:tc>
                  <a:txBody>
                    <a:bodyPr/>
                    <a:lstStyle/>
                    <a:p>
                      <a:r>
                        <a:rPr lang="en-US" b="1" dirty="0"/>
                        <a:t>AP Computer Science Principles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MST Advanced 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AP Chemistry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/>
                        <a:t>AP Biology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/>
                        <a:t>AP Physics C—Mechanics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/>
                        <a:t>AP Computer Science 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/>
                        <a:t>AP Environmental Science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/>
                        <a:t>Microbiology/Genetics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780027"/>
                  </a:ext>
                </a:extLst>
              </a:tr>
              <a:tr h="2959887">
                <a:tc>
                  <a:txBody>
                    <a:bodyPr/>
                    <a:lstStyle/>
                    <a:p>
                      <a:r>
                        <a:rPr lang="en-US" b="1" dirty="0"/>
                        <a:t>MST Advanced 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MST Advanced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/>
                        <a:t>AP Environmental Science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/>
                        <a:t>Microbiology/Genetics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/>
                        <a:t>AP Biology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/>
                        <a:t>AP Computer Science A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74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6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3743-DB14-4001-A13B-314654F6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MST Curriculum</a:t>
            </a:r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1D78ADB-97ED-4455-92A6-8134A9157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071692"/>
              </p:ext>
            </p:extLst>
          </p:nvPr>
        </p:nvGraphicFramePr>
        <p:xfrm>
          <a:off x="4357597" y="204394"/>
          <a:ext cx="7076597" cy="599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6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048E3C9-2850-46A0-9FB6-9E9B12E3C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00675"/>
              </p:ext>
            </p:extLst>
          </p:nvPr>
        </p:nvGraphicFramePr>
        <p:xfrm>
          <a:off x="0" y="0"/>
          <a:ext cx="12192001" cy="716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541">
                  <a:extLst>
                    <a:ext uri="{9D8B030D-6E8A-4147-A177-3AD203B41FA5}">
                      <a16:colId xmlns:a16="http://schemas.microsoft.com/office/drawing/2014/main" val="1543752877"/>
                    </a:ext>
                  </a:extLst>
                </a:gridCol>
                <a:gridCol w="4163230">
                  <a:extLst>
                    <a:ext uri="{9D8B030D-6E8A-4147-A177-3AD203B41FA5}">
                      <a16:colId xmlns:a16="http://schemas.microsoft.com/office/drawing/2014/main" val="1173460939"/>
                    </a:ext>
                  </a:extLst>
                </a:gridCol>
                <a:gridCol w="4163230">
                  <a:extLst>
                    <a:ext uri="{9D8B030D-6E8A-4147-A177-3AD203B41FA5}">
                      <a16:colId xmlns:a16="http://schemas.microsoft.com/office/drawing/2014/main" val="3551080296"/>
                    </a:ext>
                  </a:extLst>
                </a:gridCol>
              </a:tblGrid>
              <a:tr h="8847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SAT Composite Scores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Class of 2023</a:t>
                      </a:r>
                    </a:p>
                    <a:p>
                      <a:pPr algn="ctr"/>
                      <a:r>
                        <a:rPr lang="en-US" sz="2400" dirty="0"/>
                        <a:t>(1600)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Utica Center for Math, Science and Technology</a:t>
                      </a:r>
                    </a:p>
                    <a:p>
                      <a:pPr algn="ctr"/>
                      <a:r>
                        <a:rPr lang="en-US" sz="2400" dirty="0"/>
                        <a:t>Class of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Percentile 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17403"/>
                  </a:ext>
                </a:extLst>
              </a:tr>
              <a:tr h="7467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Median Composite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1330 (1028)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88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666592"/>
                  </a:ext>
                </a:extLst>
              </a:tr>
              <a:tr h="895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Top 10% Mean Composite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99</a:t>
                      </a:r>
                      <a:r>
                        <a:rPr lang="en-US" sz="2400" b="0" baseline="30000" dirty="0"/>
                        <a:t>th</a:t>
                      </a:r>
                      <a:r>
                        <a:rPr lang="en-US" sz="2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76158"/>
                  </a:ext>
                </a:extLst>
              </a:tr>
              <a:tr h="895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Top 25% Mean Composite Score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97</a:t>
                      </a:r>
                      <a:r>
                        <a:rPr lang="en-US" sz="2400" b="0" baseline="30000" dirty="0"/>
                        <a:t>th</a:t>
                      </a:r>
                      <a:r>
                        <a:rPr lang="en-US" sz="2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261288"/>
                  </a:ext>
                </a:extLst>
              </a:tr>
              <a:tr h="895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Middle 50% Mean Composite Score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95</a:t>
                      </a:r>
                      <a:r>
                        <a:rPr lang="en-US" sz="2400" b="0" baseline="30000" dirty="0"/>
                        <a:t>th</a:t>
                      </a:r>
                      <a:r>
                        <a:rPr lang="en-US" sz="2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380799"/>
                  </a:ext>
                </a:extLst>
              </a:tr>
              <a:tr h="895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Bottom 25% Mean Composite Score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75</a:t>
                      </a:r>
                      <a:r>
                        <a:rPr lang="en-US" sz="2400" b="0" baseline="30000" dirty="0"/>
                        <a:t>th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056716"/>
                  </a:ext>
                </a:extLst>
              </a:tr>
              <a:tr h="895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Bottom 10% Mean Composite Score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68</a:t>
                      </a:r>
                      <a:r>
                        <a:rPr lang="en-US" sz="2400" b="0" baseline="30000" dirty="0"/>
                        <a:t>th</a:t>
                      </a:r>
                      <a:r>
                        <a:rPr lang="en-US" sz="2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95815"/>
                  </a:ext>
                </a:extLst>
              </a:tr>
              <a:tr h="7467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1570—1120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99</a:t>
                      </a:r>
                      <a:r>
                        <a:rPr lang="en-US" sz="2400" b="0" baseline="30000" dirty="0"/>
                        <a:t>th</a:t>
                      </a:r>
                      <a:r>
                        <a:rPr lang="en-US" sz="2400" b="0" dirty="0"/>
                        <a:t>—64</a:t>
                      </a:r>
                      <a:r>
                        <a:rPr lang="en-US" sz="2400" b="0" baseline="30000" dirty="0"/>
                        <a:t>th</a:t>
                      </a:r>
                      <a:r>
                        <a:rPr lang="en-US" sz="2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94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88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C7BD0B-6916-F814-5391-1A6C8F02B16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810757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372250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3141542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9197524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Valedictorians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Grade Point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Composite SAT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90212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800" dirty="0"/>
                        <a:t>MST Valedictorians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9378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800" dirty="0"/>
                        <a:t>All other UCS Valedictorians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61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775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4BD2C-499C-4000-86A7-756FE3D4C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>
          <a:xfrm>
            <a:off x="19814" y="0"/>
            <a:ext cx="12192000" cy="6855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E01B9-59A3-44D6-9437-FE2B83845331}"/>
              </a:ext>
            </a:extLst>
          </p:cNvPr>
          <p:cNvSpPr txBox="1"/>
          <p:nvPr/>
        </p:nvSpPr>
        <p:spPr>
          <a:xfrm>
            <a:off x="19814" y="161198"/>
            <a:ext cx="4349752" cy="6855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you considering 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career </a:t>
            </a:r>
            <a:r>
              <a:rPr lang="en-US" sz="2400" b="1" dirty="0">
                <a:latin typeface="+mj-lt"/>
                <a:ea typeface="+mj-ea"/>
                <a:cs typeface="+mj-cs"/>
              </a:rPr>
              <a:t>as a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Software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Surgeon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Biostatistician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Process Development Scientist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Lawyer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Professor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Environmental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Mechanical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Chemical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Clinical Researcher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Dietitian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Graphic Designer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Architect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Financial Advisor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Cybersecurity Analyst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School Administrator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Pharmacist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Dentist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Veterinarian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16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B1EC8F5-584B-446E-93BA-D257FDE7A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r="-4" b="-4"/>
          <a:stretch/>
        </p:blipFill>
        <p:spPr>
          <a:xfrm>
            <a:off x="3639395" y="10"/>
            <a:ext cx="4023360" cy="298023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11068-65B9-4D3F-BF02-9A67C379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0" r="20933" b="-1"/>
          <a:stretch/>
        </p:blipFill>
        <p:spPr>
          <a:xfrm>
            <a:off x="7816904" y="1584501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D9B49-A5DA-438E-B515-487D51B05E9E}"/>
              </a:ext>
            </a:extLst>
          </p:cNvPr>
          <p:cNvSpPr txBox="1"/>
          <p:nvPr/>
        </p:nvSpPr>
        <p:spPr>
          <a:xfrm>
            <a:off x="3780330" y="3685859"/>
            <a:ext cx="37414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Electrical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University Admissions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Coast Guard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Orthodontist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Software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Microbiologist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Epidemiologist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Astrophysicist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OBGYN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996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D4CA1-A258-4F93-BA53-A85AFB562B42}"/>
              </a:ext>
            </a:extLst>
          </p:cNvPr>
          <p:cNvSpPr txBox="1"/>
          <p:nvPr/>
        </p:nvSpPr>
        <p:spPr>
          <a:xfrm>
            <a:off x="742889" y="89545"/>
            <a:ext cx="1098903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Application</a:t>
            </a:r>
          </a:p>
          <a:p>
            <a:pPr algn="ctr"/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Available Friday, December 5, 2025, at 4:00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Closes Friday, December 19, 2025, at 4:00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NWEA College and Career ready in Math and Reading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Must have completed Algebra I by the end of your 8</a:t>
            </a:r>
            <a:r>
              <a:rPr lang="en-US" sz="3200" baseline="30000" dirty="0"/>
              <a:t>th</a:t>
            </a:r>
            <a:r>
              <a:rPr lang="en-US" sz="3200" dirty="0"/>
              <a:t> grade year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may want to consider to scheduling yourself into Algebra 1A via an online course and then complete Algebra 1B over the summer </a:t>
            </a:r>
            <a:endParaRPr lang="en-US" sz="2800" b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92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22F3BA7-8333-45A6-895E-B639BA331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023">
            <a:off x="7263194" y="570046"/>
            <a:ext cx="4079683" cy="5428268"/>
          </a:xfrm>
          <a:prstGeom prst="rect">
            <a:avLst/>
          </a:prstGeom>
        </p:spPr>
      </p:pic>
      <p:pic>
        <p:nvPicPr>
          <p:cNvPr id="7" name="Picture 6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862E3EE6-4B3C-4DAC-B3B8-A4896725E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324">
            <a:off x="959813" y="560515"/>
            <a:ext cx="4084613" cy="544615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B9B290B-20D8-4D85-AF1B-783B85572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549728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107A8E-404A-44F2-911A-784339349C7E}"/>
              </a:ext>
            </a:extLst>
          </p:cNvPr>
          <p:cNvSpPr txBox="1"/>
          <p:nvPr/>
        </p:nvSpPr>
        <p:spPr>
          <a:xfrm>
            <a:off x="5637476" y="792412"/>
            <a:ext cx="6159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MST Information Night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64600-84DD-4B28-90A6-334EBC5A4DFF}"/>
              </a:ext>
            </a:extLst>
          </p:cNvPr>
          <p:cNvSpPr txBox="1"/>
          <p:nvPr/>
        </p:nvSpPr>
        <p:spPr>
          <a:xfrm>
            <a:off x="5637475" y="1488733"/>
            <a:ext cx="6456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Thursday, November 20, 2025</a:t>
            </a:r>
          </a:p>
          <a:p>
            <a:r>
              <a:rPr lang="en-US" sz="3600" dirty="0"/>
              <a:t>6:30 pm</a:t>
            </a:r>
          </a:p>
          <a:p>
            <a:endParaRPr lang="en-US" sz="3600" dirty="0"/>
          </a:p>
          <a:p>
            <a:r>
              <a:rPr lang="en-US" sz="3600" dirty="0"/>
              <a:t>Live Presentation and Open House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DBF5D-8A8C-4AF0-8F2C-F01FBE9BE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057" y="4560078"/>
            <a:ext cx="937465" cy="619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059189-62FA-4696-A75C-11734993E0A2}"/>
              </a:ext>
            </a:extLst>
          </p:cNvPr>
          <p:cNvSpPr txBox="1"/>
          <p:nvPr/>
        </p:nvSpPr>
        <p:spPr>
          <a:xfrm>
            <a:off x="6832748" y="4563347"/>
            <a:ext cx="187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ucmst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E33E0-0A41-401C-9061-ADBC3B1F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058" y="5606553"/>
            <a:ext cx="937464" cy="918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52E14D-F00D-4942-B0C2-4A19BDA058DF}"/>
              </a:ext>
            </a:extLst>
          </p:cNvPr>
          <p:cNvSpPr txBox="1"/>
          <p:nvPr/>
        </p:nvSpPr>
        <p:spPr>
          <a:xfrm>
            <a:off x="6832749" y="5483526"/>
            <a:ext cx="5237576" cy="120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Utica Center for Math, Science and Technology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84DF20-330C-4F17-916B-7B8111E1E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48" y="1355423"/>
            <a:ext cx="3965968" cy="41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6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UCS Specialty Program Spotlight: Utica Center for Mathematics, Science and Technology">
            <a:hlinkClick r:id="" action="ppaction://media"/>
            <a:extLst>
              <a:ext uri="{FF2B5EF4-FFF2-40B4-BE49-F238E27FC236}">
                <a16:creationId xmlns:a16="http://schemas.microsoft.com/office/drawing/2014/main" id="{0ED730B9-7F88-61A0-F0AD-3479965D91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9458" y="38174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6B09B-1635-46EE-BDB1-055F2ECBE5C9}"/>
              </a:ext>
            </a:extLst>
          </p:cNvPr>
          <p:cNvSpPr txBox="1"/>
          <p:nvPr/>
        </p:nvSpPr>
        <p:spPr>
          <a:xfrm>
            <a:off x="6307912" y="0"/>
            <a:ext cx="5743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LOGISTICS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8EDBA8-7C4C-454E-994C-A695F30A3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9" y="125794"/>
            <a:ext cx="6079366" cy="6475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7E1BE-7D3B-4779-8A21-34224C832177}"/>
              </a:ext>
            </a:extLst>
          </p:cNvPr>
          <p:cNvSpPr txBox="1"/>
          <p:nvPr/>
        </p:nvSpPr>
        <p:spPr>
          <a:xfrm>
            <a:off x="6307911" y="1045697"/>
            <a:ext cx="5743629" cy="5555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Housed at the Instructional Resource Center located at 14201 Canal Rd east of Schoenherr Rd.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UCS provides transportation to MST from the home high school and to home high/junior high school from MST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9</a:t>
            </a:r>
            <a:r>
              <a:rPr lang="en-US" sz="4000" baseline="30000" dirty="0"/>
              <a:t>th</a:t>
            </a:r>
            <a:r>
              <a:rPr lang="en-US" sz="4000" dirty="0"/>
              <a:t>  and 10</a:t>
            </a:r>
            <a:r>
              <a:rPr lang="en-US" sz="4000" baseline="30000" dirty="0"/>
              <a:t>th</a:t>
            </a:r>
            <a:r>
              <a:rPr lang="en-US" sz="4000" dirty="0"/>
              <a:t>  grade attend from 7:40 am—10:25 am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11</a:t>
            </a:r>
            <a:r>
              <a:rPr lang="en-US" sz="4000" baseline="30000" dirty="0"/>
              <a:t>th</a:t>
            </a:r>
            <a:r>
              <a:rPr lang="en-US" sz="4000" dirty="0"/>
              <a:t> and 12</a:t>
            </a:r>
            <a:r>
              <a:rPr lang="en-US" sz="4000" baseline="30000" dirty="0"/>
              <a:t>th</a:t>
            </a:r>
            <a:r>
              <a:rPr lang="en-US" sz="4000" dirty="0"/>
              <a:t> grade attend from  11:00 am—1:38 pm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8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ED66BB-0539-4B25-901F-D5B05B20C4E1}"/>
              </a:ext>
            </a:extLst>
          </p:cNvPr>
          <p:cNvSpPr txBox="1"/>
          <p:nvPr/>
        </p:nvSpPr>
        <p:spPr>
          <a:xfrm>
            <a:off x="6366800" y="632167"/>
            <a:ext cx="58251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Are you a fit for MST?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Is MST a fit for you?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519D719-8475-405B-AEBD-C5866E188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r="5990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2211D-6380-4D74-9AF5-4B7FBB0E248D}"/>
              </a:ext>
            </a:extLst>
          </p:cNvPr>
          <p:cNvSpPr txBox="1"/>
          <p:nvPr/>
        </p:nvSpPr>
        <p:spPr>
          <a:xfrm>
            <a:off x="6366800" y="3995679"/>
            <a:ext cx="5233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rgbClr val="FF0000"/>
                </a:solidFill>
              </a:rPr>
              <a:t>Ask yourself these questions</a:t>
            </a:r>
          </a:p>
        </p:txBody>
      </p:sp>
    </p:spTree>
    <p:extLst>
      <p:ext uri="{BB962C8B-B14F-4D97-AF65-F5344CB8AC3E}">
        <p14:creationId xmlns:p14="http://schemas.microsoft.com/office/powerpoint/2010/main" val="3723683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2">
            <a:extLst>
              <a:ext uri="{FF2B5EF4-FFF2-40B4-BE49-F238E27FC236}">
                <a16:creationId xmlns:a16="http://schemas.microsoft.com/office/drawing/2014/main" id="{B60FF0DC-075C-4AAB-9DCF-D6891D223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B95FF6-43C8-4974-BEFE-C321122B3742}"/>
              </a:ext>
            </a:extLst>
          </p:cNvPr>
          <p:cNvSpPr txBox="1"/>
          <p:nvPr/>
        </p:nvSpPr>
        <p:spPr>
          <a:xfrm>
            <a:off x="704088" y="4498848"/>
            <a:ext cx="10762488" cy="1207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 you like scientific investigations?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F6DA4C-FF64-4F34-9D58-FC2ED8095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194;p24">
            <a:extLst>
              <a:ext uri="{FF2B5EF4-FFF2-40B4-BE49-F238E27FC236}">
                <a16:creationId xmlns:a16="http://schemas.microsoft.com/office/drawing/2014/main" id="{C84AEB4E-C044-42AC-A88A-BE976730F920}"/>
              </a:ext>
            </a:extLst>
          </p:cNvPr>
          <p:cNvPicPr preferRelativeResize="0"/>
          <p:nvPr/>
        </p:nvPicPr>
        <p:blipFill rotWithShape="1">
          <a:blip r:embed="rId2"/>
          <a:srcRect r="21056" b="4"/>
          <a:stretch/>
        </p:blipFill>
        <p:spPr>
          <a:xfrm rot="5400000">
            <a:off x="4174236" y="416052"/>
            <a:ext cx="3840480" cy="3648456"/>
          </a:xfrm>
          <a:prstGeom prst="rect">
            <a:avLst/>
          </a:prstGeom>
          <a:noFill/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FA45BD-42C5-4C6B-AFAF-745ABE642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2A3811F-B654-42D9-9F86-8F2F1DD27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3" b="8960"/>
          <a:stretch/>
        </p:blipFill>
        <p:spPr>
          <a:xfrm>
            <a:off x="8220456" y="320040"/>
            <a:ext cx="3648456" cy="3840480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CA975AF9-5D12-46FA-836F-54BE0CA08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8B1F682-B467-47F4-84CC-B77734FD2F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8358" y="380198"/>
            <a:ext cx="3436402" cy="28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556AB06E-841D-4C50-8A39-8D336EC63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BAEC4155-66E9-49E2-ACFD-DEBCF66C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5" y="301971"/>
            <a:ext cx="3566051" cy="38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7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E14442-31FE-426F-B794-F96AB834538E}"/>
              </a:ext>
            </a:extLst>
          </p:cNvPr>
          <p:cNvSpPr txBox="1"/>
          <p:nvPr/>
        </p:nvSpPr>
        <p:spPr>
          <a:xfrm>
            <a:off x="527538" y="4333874"/>
            <a:ext cx="11139854" cy="1353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you want </a:t>
            </a:r>
            <a:r>
              <a:rPr lang="en-US" sz="7200" b="1" u="sng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guaranteed</a:t>
            </a: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access to the highest-level science and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math classes the district offers?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40CABF-EEEE-0498-635A-FC6B177D1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0" y="477749"/>
            <a:ext cx="52194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2661971-2FA3-D95E-11CD-6EDE53864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57" y="476725"/>
            <a:ext cx="52194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0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A118EA-9CBD-42A9-BF84-B72BB0E368EE}"/>
              </a:ext>
            </a:extLst>
          </p:cNvPr>
          <p:cNvSpPr txBox="1"/>
          <p:nvPr/>
        </p:nvSpPr>
        <p:spPr>
          <a:xfrm>
            <a:off x="4708357" y="3635302"/>
            <a:ext cx="7092215" cy="1807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you desire a </a:t>
            </a:r>
            <a:r>
              <a:rPr lang="en-US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smaller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more individualized 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math and science learning environment while </a:t>
            </a:r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still connected 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everything your home school offers?</a:t>
            </a:r>
          </a:p>
        </p:txBody>
      </p:sp>
      <p:pic>
        <p:nvPicPr>
          <p:cNvPr id="4" name="Picture 3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20C59522-36FD-4F36-996D-315DB4730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31"/>
          <a:stretch/>
        </p:blipFill>
        <p:spPr>
          <a:xfrm>
            <a:off x="317635" y="321733"/>
            <a:ext cx="4160452" cy="2222497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utica eisenhower football">
            <a:extLst>
              <a:ext uri="{FF2B5EF4-FFF2-40B4-BE49-F238E27FC236}">
                <a16:creationId xmlns:a16="http://schemas.microsoft.com/office/drawing/2014/main" id="{17E19E14-BAF0-4B7D-8127-C9F9D2436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r="9859" b="3"/>
          <a:stretch/>
        </p:blipFill>
        <p:spPr bwMode="auto">
          <a:xfrm>
            <a:off x="317635" y="2705099"/>
            <a:ext cx="4160452" cy="3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venson titan cheerleading">
            <a:extLst>
              <a:ext uri="{FF2B5EF4-FFF2-40B4-BE49-F238E27FC236}">
                <a16:creationId xmlns:a16="http://schemas.microsoft.com/office/drawing/2014/main" id="{12F2BCE0-3A06-4CD0-9CBF-436412CDB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r="7542" b="1"/>
          <a:stretch/>
        </p:blipFill>
        <p:spPr bwMode="auto">
          <a:xfrm>
            <a:off x="4638675" y="299364"/>
            <a:ext cx="27753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enry ford ii theatre">
            <a:extLst>
              <a:ext uri="{FF2B5EF4-FFF2-40B4-BE49-F238E27FC236}">
                <a16:creationId xmlns:a16="http://schemas.microsoft.com/office/drawing/2014/main" id="{CF2175F9-16FE-4866-8DF2-19D1E16D7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792"/>
          <a:stretch/>
        </p:blipFill>
        <p:spPr bwMode="auto">
          <a:xfrm>
            <a:off x="7574805" y="299363"/>
            <a:ext cx="4308687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285984-632F-4ECE-98F6-559EFE3C8304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Do these statements describe you?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ED49D9A-DB96-4BED-BE1F-E40492471C8F}"/>
              </a:ext>
            </a:extLst>
          </p:cNvPr>
          <p:cNvSpPr txBox="1"/>
          <p:nvPr/>
        </p:nvSpPr>
        <p:spPr>
          <a:xfrm>
            <a:off x="1" y="2465305"/>
            <a:ext cx="6664750" cy="4392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Algebra I completed by the end of 8</a:t>
            </a:r>
            <a:r>
              <a:rPr lang="en-US" sz="3200" b="1" baseline="30000" dirty="0"/>
              <a:t>th</a:t>
            </a:r>
            <a:r>
              <a:rPr lang="en-US" sz="3200" b="1" dirty="0"/>
              <a:t> Grade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Good work ethic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Passionate about learning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Dedicated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Motivated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Flexible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Inquisitive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Enjoys a challenge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Wants to maximize advanced placement     opportunities</a:t>
            </a:r>
          </a:p>
        </p:txBody>
      </p:sp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86BC5D41-DD14-45B2-914B-2F5100FDC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6" r="1" b="9752"/>
          <a:stretch/>
        </p:blipFill>
        <p:spPr>
          <a:xfrm>
            <a:off x="6416568" y="10"/>
            <a:ext cx="5775430" cy="6857983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462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647</Words>
  <Application>Microsoft Office PowerPoint</Application>
  <PresentationFormat>Widescreen</PresentationFormat>
  <Paragraphs>172</Paragraphs>
  <Slides>20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Utica Center for Mathematics, Science, and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MST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PAULON, PETER</dc:creator>
  <cp:lastModifiedBy>PAULON, PETER</cp:lastModifiedBy>
  <cp:revision>11</cp:revision>
  <dcterms:created xsi:type="dcterms:W3CDTF">2021-11-29T14:16:46Z</dcterms:created>
  <dcterms:modified xsi:type="dcterms:W3CDTF">2025-10-30T12:06:51Z</dcterms:modified>
</cp:coreProperties>
</file>